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4" r:id="rId4"/>
  </p:sldMasterIdLst>
  <p:notesMasterIdLst>
    <p:notesMasterId r:id="rId25"/>
  </p:notesMasterIdLst>
  <p:handoutMasterIdLst>
    <p:handoutMasterId r:id="rId26"/>
  </p:handoutMasterIdLst>
  <p:sldIdLst>
    <p:sldId id="277" r:id="rId5"/>
    <p:sldId id="2094" r:id="rId6"/>
    <p:sldId id="2095" r:id="rId7"/>
    <p:sldId id="2087" r:id="rId8"/>
    <p:sldId id="2096" r:id="rId9"/>
    <p:sldId id="2099" r:id="rId10"/>
    <p:sldId id="2100" r:id="rId11"/>
    <p:sldId id="2103" r:id="rId12"/>
    <p:sldId id="2104" r:id="rId13"/>
    <p:sldId id="2105" r:id="rId14"/>
    <p:sldId id="2106" r:id="rId15"/>
    <p:sldId id="2107" r:id="rId16"/>
    <p:sldId id="2108" r:id="rId17"/>
    <p:sldId id="2109" r:id="rId18"/>
    <p:sldId id="2112" r:id="rId19"/>
    <p:sldId id="2111" r:id="rId20"/>
    <p:sldId id="2090" r:id="rId21"/>
    <p:sldId id="2091" r:id="rId22"/>
    <p:sldId id="2093" r:id="rId23"/>
    <p:sldId id="2110" r:id="rId24"/>
  </p:sldIdLst>
  <p:sldSz cx="9144000" cy="5143500" type="screen16x9"/>
  <p:notesSz cx="7010400" cy="94488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FA4B4A-8641-FD4E-9EF2-E5F865E6D6EC}">
          <p14:sldIdLst>
            <p14:sldId id="277"/>
            <p14:sldId id="2094"/>
            <p14:sldId id="2095"/>
            <p14:sldId id="2087"/>
            <p14:sldId id="2096"/>
            <p14:sldId id="2099"/>
            <p14:sldId id="2100"/>
            <p14:sldId id="2103"/>
            <p14:sldId id="2104"/>
            <p14:sldId id="2105"/>
            <p14:sldId id="2106"/>
            <p14:sldId id="2107"/>
            <p14:sldId id="2108"/>
            <p14:sldId id="2109"/>
            <p14:sldId id="2112"/>
            <p14:sldId id="2111"/>
            <p14:sldId id="2090"/>
            <p14:sldId id="2091"/>
            <p14:sldId id="2093"/>
            <p14:sldId id="2110"/>
          </p14:sldIdLst>
        </p14:section>
      </p14:sectionLst>
    </p:ext>
    <p:ext uri="{EFAFB233-063F-42B5-8137-9DF3F51BA10A}">
      <p15:sldGuideLst xmlns:p15="http://schemas.microsoft.com/office/powerpoint/2012/main">
        <p15:guide id="1" orient="horz" pos="-377">
          <p15:clr>
            <a:srgbClr val="A4A3A4"/>
          </p15:clr>
        </p15:guide>
        <p15:guide id="2" pos="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B5DACC-A551-8E16-034C-092FA38A4910}" name="Little, Michael M (GSFC-6060)" initials="LMM(6" userId="S::mmlittle@ndc.nasa.gov::dfc60cf3-d393-4ceb-8228-d4d6d663b902"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8B9DA"/>
    <a:srgbClr val="000000"/>
    <a:srgbClr val="094AB8"/>
    <a:srgbClr val="87B2ED"/>
    <a:srgbClr val="2C93EF"/>
    <a:srgbClr val="EF0202"/>
    <a:srgbClr val="FF94E3"/>
    <a:srgbClr val="677085"/>
    <a:srgbClr val="B7FF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4" autoAdjust="0"/>
    <p:restoredTop sz="94837" autoAdjust="0"/>
  </p:normalViewPr>
  <p:slideViewPr>
    <p:cSldViewPr snapToGrid="0" showGuides="1">
      <p:cViewPr varScale="1">
        <p:scale>
          <a:sx n="212" d="100"/>
          <a:sy n="212" d="100"/>
        </p:scale>
        <p:origin x="504" y="184"/>
      </p:cViewPr>
      <p:guideLst>
        <p:guide orient="horz" pos="-377"/>
        <p:guide pos="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3036888" cy="471488"/>
          </a:xfrm>
          <a:prstGeom prst="rect">
            <a:avLst/>
          </a:prstGeom>
          <a:noFill/>
          <a:ln w="9525">
            <a:noFill/>
            <a:miter lim="800000"/>
            <a:headEnd/>
            <a:tailEnd/>
          </a:ln>
          <a:effectLst/>
        </p:spPr>
        <p:txBody>
          <a:bodyPr vert="horz" wrap="square" lIns="92423" tIns="46211" rIns="92423" bIns="46211" numCol="1" anchor="t" anchorCtr="0" compatLnSpc="1">
            <a:prstTxWarp prst="textNoShape">
              <a:avLst/>
            </a:prstTxWarp>
          </a:bodyPr>
          <a:lstStyle>
            <a:lvl1pPr defTabSz="922338" eaLnBrk="1" hangingPunct="1">
              <a:defRPr sz="1200">
                <a:solidFill>
                  <a:schemeClr val="tx1"/>
                </a:solidFill>
                <a:latin typeface="55 Helvetica Roman" pitchFamily="1" charset="-52"/>
                <a:ea typeface="+mn-ea"/>
                <a:cs typeface="+mn-cs"/>
              </a:defRPr>
            </a:lvl1pPr>
          </a:lstStyle>
          <a:p>
            <a:pPr>
              <a:defRPr/>
            </a:pPr>
            <a:endParaRPr lang="en-US"/>
          </a:p>
        </p:txBody>
      </p:sp>
      <p:sp>
        <p:nvSpPr>
          <p:cNvPr id="71683" name="Rectangle 3"/>
          <p:cNvSpPr>
            <a:spLocks noGrp="1" noChangeArrowheads="1"/>
          </p:cNvSpPr>
          <p:nvPr>
            <p:ph type="dt" sz="quarter" idx="1"/>
          </p:nvPr>
        </p:nvSpPr>
        <p:spPr bwMode="auto">
          <a:xfrm>
            <a:off x="3971925" y="0"/>
            <a:ext cx="3036888" cy="471488"/>
          </a:xfrm>
          <a:prstGeom prst="rect">
            <a:avLst/>
          </a:prstGeom>
          <a:noFill/>
          <a:ln w="9525">
            <a:noFill/>
            <a:miter lim="800000"/>
            <a:headEnd/>
            <a:tailEnd/>
          </a:ln>
          <a:effectLst/>
        </p:spPr>
        <p:txBody>
          <a:bodyPr vert="horz" wrap="square" lIns="92423" tIns="46211" rIns="92423" bIns="46211" numCol="1" anchor="t" anchorCtr="0" compatLnSpc="1">
            <a:prstTxWarp prst="textNoShape">
              <a:avLst/>
            </a:prstTxWarp>
          </a:bodyPr>
          <a:lstStyle>
            <a:lvl1pPr algn="r" defTabSz="922338" eaLnBrk="1" hangingPunct="1">
              <a:defRPr sz="1200">
                <a:solidFill>
                  <a:schemeClr val="tx1"/>
                </a:solidFill>
                <a:latin typeface="55 Helvetica Roman" pitchFamily="1" charset="-52"/>
                <a:ea typeface="+mn-ea"/>
                <a:cs typeface="+mn-cs"/>
              </a:defRPr>
            </a:lvl1pPr>
          </a:lstStyle>
          <a:p>
            <a:pPr>
              <a:defRPr/>
            </a:pPr>
            <a:endParaRPr lang="en-US"/>
          </a:p>
        </p:txBody>
      </p:sp>
      <p:sp>
        <p:nvSpPr>
          <p:cNvPr id="71684" name="Rectangle 4"/>
          <p:cNvSpPr>
            <a:spLocks noGrp="1" noChangeArrowheads="1"/>
          </p:cNvSpPr>
          <p:nvPr>
            <p:ph type="ftr" sz="quarter" idx="2"/>
          </p:nvPr>
        </p:nvSpPr>
        <p:spPr bwMode="auto">
          <a:xfrm>
            <a:off x="0" y="8975725"/>
            <a:ext cx="3036888" cy="471488"/>
          </a:xfrm>
          <a:prstGeom prst="rect">
            <a:avLst/>
          </a:prstGeom>
          <a:noFill/>
          <a:ln w="9525">
            <a:noFill/>
            <a:miter lim="800000"/>
            <a:headEnd/>
            <a:tailEnd/>
          </a:ln>
          <a:effectLst/>
        </p:spPr>
        <p:txBody>
          <a:bodyPr vert="horz" wrap="square" lIns="92423" tIns="46211" rIns="92423" bIns="46211" numCol="1" anchor="b" anchorCtr="0" compatLnSpc="1">
            <a:prstTxWarp prst="textNoShape">
              <a:avLst/>
            </a:prstTxWarp>
          </a:bodyPr>
          <a:lstStyle>
            <a:lvl1pPr defTabSz="922338" eaLnBrk="1" hangingPunct="1">
              <a:defRPr sz="1200">
                <a:solidFill>
                  <a:schemeClr val="tx1"/>
                </a:solidFill>
                <a:latin typeface="55 Helvetica Roman" pitchFamily="1" charset="-52"/>
                <a:ea typeface="+mn-ea"/>
                <a:cs typeface="+mn-cs"/>
              </a:defRPr>
            </a:lvl1pPr>
          </a:lstStyle>
          <a:p>
            <a:pPr>
              <a:defRPr/>
            </a:pPr>
            <a:endParaRPr lang="en-US"/>
          </a:p>
        </p:txBody>
      </p:sp>
      <p:sp>
        <p:nvSpPr>
          <p:cNvPr id="71685" name="Rectangle 5"/>
          <p:cNvSpPr>
            <a:spLocks noGrp="1" noChangeArrowheads="1"/>
          </p:cNvSpPr>
          <p:nvPr>
            <p:ph type="sldNum" sz="quarter" idx="3"/>
          </p:nvPr>
        </p:nvSpPr>
        <p:spPr bwMode="auto">
          <a:xfrm>
            <a:off x="3971925" y="8975725"/>
            <a:ext cx="3036888" cy="471488"/>
          </a:xfrm>
          <a:prstGeom prst="rect">
            <a:avLst/>
          </a:prstGeom>
          <a:noFill/>
          <a:ln w="9525">
            <a:noFill/>
            <a:miter lim="800000"/>
            <a:headEnd/>
            <a:tailEnd/>
          </a:ln>
          <a:effectLst/>
        </p:spPr>
        <p:txBody>
          <a:bodyPr vert="horz" wrap="square" lIns="92423" tIns="46211" rIns="92423" bIns="46211" numCol="1" anchor="b" anchorCtr="0" compatLnSpc="1">
            <a:prstTxWarp prst="textNoShape">
              <a:avLst/>
            </a:prstTxWarp>
          </a:bodyPr>
          <a:lstStyle>
            <a:lvl1pPr algn="r" defTabSz="922338" eaLnBrk="1" hangingPunct="1">
              <a:defRPr sz="1200">
                <a:solidFill>
                  <a:schemeClr val="tx1"/>
                </a:solidFill>
              </a:defRPr>
            </a:lvl1pPr>
          </a:lstStyle>
          <a:p>
            <a:pPr>
              <a:defRPr/>
            </a:pPr>
            <a:fld id="{B403C39F-8D8F-594B-87AD-EAF9184D10E9}" type="slidenum">
              <a:rPr lang="en-US"/>
              <a:pPr>
                <a:defRPr/>
              </a:pPr>
              <a:t>‹#›</a:t>
            </a:fld>
            <a:endParaRPr lang="en-US"/>
          </a:p>
        </p:txBody>
      </p:sp>
    </p:spTree>
    <p:extLst>
      <p:ext uri="{BB962C8B-B14F-4D97-AF65-F5344CB8AC3E}">
        <p14:creationId xmlns:p14="http://schemas.microsoft.com/office/powerpoint/2010/main" val="1165567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3038475" cy="473075"/>
          </a:xfrm>
          <a:prstGeom prst="rect">
            <a:avLst/>
          </a:prstGeom>
          <a:noFill/>
          <a:ln w="9525">
            <a:noFill/>
            <a:miter lim="800000"/>
            <a:headEnd/>
            <a:tailEnd/>
          </a:ln>
          <a:effectLst/>
        </p:spPr>
        <p:txBody>
          <a:bodyPr vert="horz" wrap="square" lIns="94027" tIns="47014" rIns="94027" bIns="47014" numCol="1" anchor="t" anchorCtr="0" compatLnSpc="1">
            <a:prstTxWarp prst="textNoShape">
              <a:avLst/>
            </a:prstTxWarp>
          </a:bodyPr>
          <a:lstStyle>
            <a:lvl1pPr defTabSz="939800" eaLnBrk="1" hangingPunct="1">
              <a:defRPr sz="1200">
                <a:solidFill>
                  <a:schemeClr val="tx1"/>
                </a:solidFill>
                <a:latin typeface="55 Helvetica Roman" pitchFamily="1" charset="-52"/>
                <a:ea typeface="+mn-ea"/>
                <a:cs typeface="+mn-cs"/>
              </a:defRPr>
            </a:lvl1pPr>
          </a:lstStyle>
          <a:p>
            <a:pPr>
              <a:defRPr/>
            </a:pPr>
            <a:endParaRPr lang="en-US"/>
          </a:p>
        </p:txBody>
      </p:sp>
      <p:sp>
        <p:nvSpPr>
          <p:cNvPr id="60419" name="Rectangle 3"/>
          <p:cNvSpPr>
            <a:spLocks noGrp="1" noChangeArrowheads="1"/>
          </p:cNvSpPr>
          <p:nvPr>
            <p:ph type="dt" idx="1"/>
          </p:nvPr>
        </p:nvSpPr>
        <p:spPr bwMode="auto">
          <a:xfrm>
            <a:off x="3970338" y="0"/>
            <a:ext cx="3038475" cy="473075"/>
          </a:xfrm>
          <a:prstGeom prst="rect">
            <a:avLst/>
          </a:prstGeom>
          <a:noFill/>
          <a:ln w="9525">
            <a:noFill/>
            <a:miter lim="800000"/>
            <a:headEnd/>
            <a:tailEnd/>
          </a:ln>
          <a:effectLst/>
        </p:spPr>
        <p:txBody>
          <a:bodyPr vert="horz" wrap="square" lIns="94027" tIns="47014" rIns="94027" bIns="47014" numCol="1" anchor="t" anchorCtr="0" compatLnSpc="1">
            <a:prstTxWarp prst="textNoShape">
              <a:avLst/>
            </a:prstTxWarp>
          </a:bodyPr>
          <a:lstStyle>
            <a:lvl1pPr algn="r" defTabSz="939800" eaLnBrk="1" hangingPunct="1">
              <a:defRPr sz="1200">
                <a:solidFill>
                  <a:schemeClr val="tx1"/>
                </a:solidFill>
                <a:latin typeface="55 Helvetica Roman" pitchFamily="1" charset="-52"/>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355600" y="708025"/>
            <a:ext cx="6299200" cy="35433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60421" name="Rectangle 5"/>
          <p:cNvSpPr>
            <a:spLocks noGrp="1" noChangeArrowheads="1"/>
          </p:cNvSpPr>
          <p:nvPr>
            <p:ph type="body" sz="quarter" idx="3"/>
          </p:nvPr>
        </p:nvSpPr>
        <p:spPr bwMode="auto">
          <a:xfrm>
            <a:off x="701675" y="4487863"/>
            <a:ext cx="5607050" cy="4252912"/>
          </a:xfrm>
          <a:prstGeom prst="rect">
            <a:avLst/>
          </a:prstGeom>
          <a:noFill/>
          <a:ln w="9525">
            <a:noFill/>
            <a:miter lim="800000"/>
            <a:headEnd/>
            <a:tailEnd/>
          </a:ln>
          <a:effectLst/>
        </p:spPr>
        <p:txBody>
          <a:bodyPr vert="horz" wrap="square" lIns="94027" tIns="47014" rIns="94027" bIns="4701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0422" name="Rectangle 6"/>
          <p:cNvSpPr>
            <a:spLocks noGrp="1" noChangeArrowheads="1"/>
          </p:cNvSpPr>
          <p:nvPr>
            <p:ph type="ftr" sz="quarter" idx="4"/>
          </p:nvPr>
        </p:nvSpPr>
        <p:spPr bwMode="auto">
          <a:xfrm>
            <a:off x="0" y="8974138"/>
            <a:ext cx="3038475" cy="473075"/>
          </a:xfrm>
          <a:prstGeom prst="rect">
            <a:avLst/>
          </a:prstGeom>
          <a:noFill/>
          <a:ln w="9525">
            <a:noFill/>
            <a:miter lim="800000"/>
            <a:headEnd/>
            <a:tailEnd/>
          </a:ln>
          <a:effectLst/>
        </p:spPr>
        <p:txBody>
          <a:bodyPr vert="horz" wrap="square" lIns="94027" tIns="47014" rIns="94027" bIns="47014" numCol="1" anchor="b" anchorCtr="0" compatLnSpc="1">
            <a:prstTxWarp prst="textNoShape">
              <a:avLst/>
            </a:prstTxWarp>
          </a:bodyPr>
          <a:lstStyle>
            <a:lvl1pPr defTabSz="939800" eaLnBrk="1" hangingPunct="1">
              <a:defRPr sz="1200">
                <a:solidFill>
                  <a:schemeClr val="tx1"/>
                </a:solidFill>
                <a:latin typeface="55 Helvetica Roman" pitchFamily="1" charset="-52"/>
                <a:ea typeface="+mn-ea"/>
                <a:cs typeface="+mn-cs"/>
              </a:defRPr>
            </a:lvl1pPr>
          </a:lstStyle>
          <a:p>
            <a:pPr>
              <a:defRPr/>
            </a:pPr>
            <a:endParaRPr lang="en-US"/>
          </a:p>
        </p:txBody>
      </p:sp>
      <p:sp>
        <p:nvSpPr>
          <p:cNvPr id="60423" name="Rectangle 7"/>
          <p:cNvSpPr>
            <a:spLocks noGrp="1" noChangeArrowheads="1"/>
          </p:cNvSpPr>
          <p:nvPr>
            <p:ph type="sldNum" sz="quarter" idx="5"/>
          </p:nvPr>
        </p:nvSpPr>
        <p:spPr bwMode="auto">
          <a:xfrm>
            <a:off x="3970338" y="8974138"/>
            <a:ext cx="3038475" cy="473075"/>
          </a:xfrm>
          <a:prstGeom prst="rect">
            <a:avLst/>
          </a:prstGeom>
          <a:noFill/>
          <a:ln w="9525">
            <a:noFill/>
            <a:miter lim="800000"/>
            <a:headEnd/>
            <a:tailEnd/>
          </a:ln>
          <a:effectLst/>
        </p:spPr>
        <p:txBody>
          <a:bodyPr vert="horz" wrap="square" lIns="94027" tIns="47014" rIns="94027" bIns="47014" numCol="1" anchor="b" anchorCtr="0" compatLnSpc="1">
            <a:prstTxWarp prst="textNoShape">
              <a:avLst/>
            </a:prstTxWarp>
          </a:bodyPr>
          <a:lstStyle>
            <a:lvl1pPr algn="r" defTabSz="939800" eaLnBrk="1" hangingPunct="1">
              <a:defRPr sz="1200">
                <a:solidFill>
                  <a:schemeClr val="tx1"/>
                </a:solidFill>
              </a:defRPr>
            </a:lvl1pPr>
          </a:lstStyle>
          <a:p>
            <a:pPr>
              <a:defRPr/>
            </a:pPr>
            <a:fld id="{89DE5AC2-CFBD-7F48-BE6B-F338EB7ECB0E}" type="slidenum">
              <a:rPr lang="en-US"/>
              <a:pPr>
                <a:defRPr/>
              </a:pPr>
              <a:t>‹#›</a:t>
            </a:fld>
            <a:endParaRPr lang="en-US"/>
          </a:p>
        </p:txBody>
      </p:sp>
    </p:spTree>
    <p:extLst>
      <p:ext uri="{BB962C8B-B14F-4D97-AF65-F5344CB8AC3E}">
        <p14:creationId xmlns:p14="http://schemas.microsoft.com/office/powerpoint/2010/main" val="240274577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100" kern="1200">
        <a:solidFill>
          <a:schemeClr val="tx1"/>
        </a:solidFill>
        <a:latin typeface="55 Helvetica Roman" pitchFamily="1" charset="-52"/>
        <a:ea typeface="ＭＳ Ｐゴシック" charset="-128"/>
        <a:cs typeface="ＭＳ Ｐゴシック" charset="-128"/>
      </a:defRPr>
    </a:lvl1pPr>
    <a:lvl2pPr marL="409575" algn="l" rtl="0" eaLnBrk="0" fontAlgn="base" hangingPunct="0">
      <a:spcBef>
        <a:spcPct val="30000"/>
      </a:spcBef>
      <a:spcAft>
        <a:spcPct val="0"/>
      </a:spcAft>
      <a:defRPr sz="1100" kern="1200">
        <a:solidFill>
          <a:schemeClr val="tx1"/>
        </a:solidFill>
        <a:latin typeface="55 Helvetica Roman" pitchFamily="1" charset="-52"/>
        <a:ea typeface="ＭＳ Ｐゴシック" pitchFamily="-110" charset="-128"/>
        <a:cs typeface="+mn-cs"/>
      </a:defRPr>
    </a:lvl2pPr>
    <a:lvl3pPr marL="819150" algn="l" rtl="0" eaLnBrk="0" fontAlgn="base" hangingPunct="0">
      <a:spcBef>
        <a:spcPct val="30000"/>
      </a:spcBef>
      <a:spcAft>
        <a:spcPct val="0"/>
      </a:spcAft>
      <a:defRPr sz="1100" kern="1200">
        <a:solidFill>
          <a:schemeClr val="tx1"/>
        </a:solidFill>
        <a:latin typeface="55 Helvetica Roman" pitchFamily="1" charset="-52"/>
        <a:ea typeface="ＭＳ Ｐゴシック" pitchFamily="-110" charset="-128"/>
        <a:cs typeface="+mn-cs"/>
      </a:defRPr>
    </a:lvl3pPr>
    <a:lvl4pPr marL="1230313" algn="l" rtl="0" eaLnBrk="0" fontAlgn="base" hangingPunct="0">
      <a:spcBef>
        <a:spcPct val="30000"/>
      </a:spcBef>
      <a:spcAft>
        <a:spcPct val="0"/>
      </a:spcAft>
      <a:defRPr sz="1100" kern="1200">
        <a:solidFill>
          <a:schemeClr val="tx1"/>
        </a:solidFill>
        <a:latin typeface="55 Helvetica Roman" pitchFamily="1" charset="-52"/>
        <a:ea typeface="ＭＳ Ｐゴシック" pitchFamily="-110" charset="-128"/>
        <a:cs typeface="+mn-cs"/>
      </a:defRPr>
    </a:lvl4pPr>
    <a:lvl5pPr marL="1639888" algn="l" rtl="0" eaLnBrk="0" fontAlgn="base" hangingPunct="0">
      <a:spcBef>
        <a:spcPct val="30000"/>
      </a:spcBef>
      <a:spcAft>
        <a:spcPct val="0"/>
      </a:spcAft>
      <a:defRPr sz="1100" kern="1200">
        <a:solidFill>
          <a:schemeClr val="tx1"/>
        </a:solidFill>
        <a:latin typeface="55 Helvetica Roman" pitchFamily="1" charset="-52"/>
        <a:ea typeface="ＭＳ Ｐゴシック" pitchFamily="-110" charset="-128"/>
        <a:cs typeface="+mn-cs"/>
      </a:defRPr>
    </a:lvl5pPr>
    <a:lvl6pPr marL="2051456" algn="l" defTabSz="410291" rtl="0" eaLnBrk="1" latinLnBrk="0" hangingPunct="1">
      <a:defRPr sz="1100" kern="1200">
        <a:solidFill>
          <a:schemeClr val="tx1"/>
        </a:solidFill>
        <a:latin typeface="+mn-lt"/>
        <a:ea typeface="+mn-ea"/>
        <a:cs typeface="+mn-cs"/>
      </a:defRPr>
    </a:lvl6pPr>
    <a:lvl7pPr marL="2461748" algn="l" defTabSz="410291" rtl="0" eaLnBrk="1" latinLnBrk="0" hangingPunct="1">
      <a:defRPr sz="1100" kern="1200">
        <a:solidFill>
          <a:schemeClr val="tx1"/>
        </a:solidFill>
        <a:latin typeface="+mn-lt"/>
        <a:ea typeface="+mn-ea"/>
        <a:cs typeface="+mn-cs"/>
      </a:defRPr>
    </a:lvl7pPr>
    <a:lvl8pPr marL="2872039" algn="l" defTabSz="410291" rtl="0" eaLnBrk="1" latinLnBrk="0" hangingPunct="1">
      <a:defRPr sz="1100" kern="1200">
        <a:solidFill>
          <a:schemeClr val="tx1"/>
        </a:solidFill>
        <a:latin typeface="+mn-lt"/>
        <a:ea typeface="+mn-ea"/>
        <a:cs typeface="+mn-cs"/>
      </a:defRPr>
    </a:lvl8pPr>
    <a:lvl9pPr marL="3282330" algn="l" defTabSz="41029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9800">
              <a:defRPr sz="800">
                <a:solidFill>
                  <a:srgbClr val="666666"/>
                </a:solidFill>
                <a:latin typeface="55 Helvetica Roman" charset="0"/>
                <a:ea typeface="ＭＳ Ｐゴシック" charset="0"/>
                <a:cs typeface="ＭＳ Ｐゴシック" charset="0"/>
              </a:defRPr>
            </a:lvl1pPr>
            <a:lvl2pPr marL="742950" indent="-285750" defTabSz="939800">
              <a:defRPr sz="800">
                <a:solidFill>
                  <a:srgbClr val="666666"/>
                </a:solidFill>
                <a:latin typeface="55 Helvetica Roman" charset="0"/>
                <a:ea typeface="ＭＳ Ｐゴシック" charset="0"/>
              </a:defRPr>
            </a:lvl2pPr>
            <a:lvl3pPr marL="1143000" indent="-228600" defTabSz="939800">
              <a:defRPr sz="800">
                <a:solidFill>
                  <a:srgbClr val="666666"/>
                </a:solidFill>
                <a:latin typeface="55 Helvetica Roman" charset="0"/>
                <a:ea typeface="ＭＳ Ｐゴシック" charset="0"/>
              </a:defRPr>
            </a:lvl3pPr>
            <a:lvl4pPr marL="1600200" indent="-228600" defTabSz="939800">
              <a:defRPr sz="800">
                <a:solidFill>
                  <a:srgbClr val="666666"/>
                </a:solidFill>
                <a:latin typeface="55 Helvetica Roman" charset="0"/>
                <a:ea typeface="ＭＳ Ｐゴシック" charset="0"/>
              </a:defRPr>
            </a:lvl4pPr>
            <a:lvl5pPr marL="2057400" indent="-228600" defTabSz="939800">
              <a:defRPr sz="800">
                <a:solidFill>
                  <a:srgbClr val="666666"/>
                </a:solidFill>
                <a:latin typeface="55 Helvetica Roman" charset="0"/>
                <a:ea typeface="ＭＳ Ｐゴシック" charset="0"/>
              </a:defRPr>
            </a:lvl5pPr>
            <a:lvl6pPr marL="2514600" indent="-228600" defTabSz="939800" eaLnBrk="0" fontAlgn="base" hangingPunct="0">
              <a:spcBef>
                <a:spcPct val="0"/>
              </a:spcBef>
              <a:spcAft>
                <a:spcPct val="0"/>
              </a:spcAft>
              <a:defRPr sz="800">
                <a:solidFill>
                  <a:srgbClr val="666666"/>
                </a:solidFill>
                <a:latin typeface="55 Helvetica Roman" charset="0"/>
                <a:ea typeface="ＭＳ Ｐゴシック" charset="0"/>
              </a:defRPr>
            </a:lvl6pPr>
            <a:lvl7pPr marL="2971800" indent="-228600" defTabSz="939800" eaLnBrk="0" fontAlgn="base" hangingPunct="0">
              <a:spcBef>
                <a:spcPct val="0"/>
              </a:spcBef>
              <a:spcAft>
                <a:spcPct val="0"/>
              </a:spcAft>
              <a:defRPr sz="800">
                <a:solidFill>
                  <a:srgbClr val="666666"/>
                </a:solidFill>
                <a:latin typeface="55 Helvetica Roman" charset="0"/>
                <a:ea typeface="ＭＳ Ｐゴシック" charset="0"/>
              </a:defRPr>
            </a:lvl7pPr>
            <a:lvl8pPr marL="3429000" indent="-228600" defTabSz="939800" eaLnBrk="0" fontAlgn="base" hangingPunct="0">
              <a:spcBef>
                <a:spcPct val="0"/>
              </a:spcBef>
              <a:spcAft>
                <a:spcPct val="0"/>
              </a:spcAft>
              <a:defRPr sz="800">
                <a:solidFill>
                  <a:srgbClr val="666666"/>
                </a:solidFill>
                <a:latin typeface="55 Helvetica Roman" charset="0"/>
                <a:ea typeface="ＭＳ Ｐゴシック" charset="0"/>
              </a:defRPr>
            </a:lvl8pPr>
            <a:lvl9pPr marL="3886200" indent="-228600" defTabSz="939800" eaLnBrk="0" fontAlgn="base" hangingPunct="0">
              <a:spcBef>
                <a:spcPct val="0"/>
              </a:spcBef>
              <a:spcAft>
                <a:spcPct val="0"/>
              </a:spcAft>
              <a:defRPr sz="800">
                <a:solidFill>
                  <a:srgbClr val="666666"/>
                </a:solidFill>
                <a:latin typeface="55 Helvetica Roman" charset="0"/>
                <a:ea typeface="ＭＳ Ｐゴシック" charset="0"/>
              </a:defRPr>
            </a:lvl9pPr>
          </a:lstStyle>
          <a:p>
            <a:fld id="{CC4AE89E-99FF-2349-AC62-4259C42BA2A4}" type="slidenum">
              <a:rPr lang="en-US" sz="1200">
                <a:solidFill>
                  <a:schemeClr val="tx1"/>
                </a:solidFill>
              </a:rPr>
              <a:pPr/>
              <a:t>1</a:t>
            </a:fld>
            <a:endParaRPr lang="en-US" sz="1200">
              <a:solidFill>
                <a:schemeClr val="tx1"/>
              </a:solidFill>
            </a:endParaRPr>
          </a:p>
        </p:txBody>
      </p:sp>
      <p:sp>
        <p:nvSpPr>
          <p:cNvPr id="16386" name="Rectangle 2"/>
          <p:cNvSpPr>
            <a:spLocks noGrp="1" noRot="1" noChangeAspect="1" noChangeArrowheads="1" noTextEdit="1"/>
          </p:cNvSpPr>
          <p:nvPr>
            <p:ph type="sldImg"/>
          </p:nvPr>
        </p:nvSpPr>
        <p:spPr>
          <a:xfrm>
            <a:off x="355600" y="708025"/>
            <a:ext cx="6299200" cy="3543300"/>
          </a:xfrm>
          <a:ln/>
        </p:spPr>
      </p:sp>
      <p:sp>
        <p:nvSpPr>
          <p:cNvPr id="163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55 Helvetica Roman" charset="0"/>
                <a:ea typeface="ＭＳ Ｐゴシック" charset="0"/>
                <a:cs typeface="ＭＳ Ｐゴシック" charset="0"/>
              </a:rPr>
              <a:t>Deon </a:t>
            </a:r>
            <a:r>
              <a:rPr lang="en-US" dirty="0" err="1">
                <a:latin typeface="55 Helvetica Roman" charset="0"/>
                <a:ea typeface="ＭＳ Ｐゴシック" charset="0"/>
                <a:cs typeface="ＭＳ Ｐゴシック" charset="0"/>
              </a:rPr>
              <a:t>Kouatchou</a:t>
            </a:r>
            <a:endParaRPr lang="en-US" dirty="0">
              <a:latin typeface="55 Helvetica Roman" charset="0"/>
              <a:ea typeface="ＭＳ Ｐゴシック" charset="0"/>
              <a:cs typeface="ＭＳ Ｐゴシック" charset="0"/>
            </a:endParaRPr>
          </a:p>
          <a:p>
            <a:pPr eaLnBrk="1" hangingPunct="1"/>
            <a:r>
              <a:rPr lang="en-US" dirty="0">
                <a:latin typeface="55 Helvetica Roman" charset="0"/>
                <a:ea typeface="ＭＳ Ｐゴシック" charset="0"/>
                <a:cs typeface="ＭＳ Ｐゴシック" charset="0"/>
              </a:rPr>
              <a:t>Rising Sophomore</a:t>
            </a:r>
          </a:p>
          <a:p>
            <a:pPr eaLnBrk="1" hangingPunct="1"/>
            <a:r>
              <a:rPr lang="en-US" dirty="0">
                <a:latin typeface="55 Helvetica Roman" charset="0"/>
                <a:ea typeface="ＭＳ Ｐゴシック" charset="0"/>
                <a:cs typeface="ＭＳ Ｐゴシック" charset="0"/>
              </a:rPr>
              <a:t>Computer Science</a:t>
            </a:r>
          </a:p>
          <a:p>
            <a:pPr eaLnBrk="1" hangingPunct="1"/>
            <a:r>
              <a:rPr lang="en-US" dirty="0">
                <a:latin typeface="55 Helvetica Roman" charset="0"/>
                <a:ea typeface="ＭＳ Ｐゴシック" charset="0"/>
                <a:cs typeface="ＭＳ Ｐゴシック" charset="0"/>
              </a:rPr>
              <a:t>Carnegie Mellon University</a:t>
            </a:r>
          </a:p>
          <a:p>
            <a:pPr eaLnBrk="1" hangingPunct="1"/>
            <a:r>
              <a:rPr lang="en-US" dirty="0">
                <a:latin typeface="55 Helvetica Roman" charset="0"/>
                <a:ea typeface="ＭＳ Ｐゴシック" charset="0"/>
                <a:cs typeface="ＭＳ Ｐゴシック" charset="0"/>
              </a:rPr>
              <a:t>Worked on ASSSERT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inheritance allows us to express this relationship in code. It allows all model-specific classes to share the general framework while tailoring the framework's implementation to their own needs.</a:t>
            </a:r>
          </a:p>
          <a:p>
            <a:endParaRPr lang="en-US" dirty="0"/>
          </a:p>
          <a:p>
            <a:r>
              <a:rPr lang="en-US" dirty="0"/>
              <a:t>I.e. all model types when undergoing testing will get the code, compile it, run it, compare it, and report it (outlined in general class), but the way they do those steps varies.</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13</a:t>
            </a:fld>
            <a:endParaRPr lang="en-US"/>
          </a:p>
        </p:txBody>
      </p:sp>
    </p:spTree>
    <p:extLst>
      <p:ext uri="{BB962C8B-B14F-4D97-AF65-F5344CB8AC3E}">
        <p14:creationId xmlns:p14="http://schemas.microsoft.com/office/powerpoint/2010/main" val="26771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powerful capability of inheritance is that we can still mimic the relationship where the 'Reg' class manages regression testing for the specified model while containing instances of the model-specific 'Testcase' and 'Report' classes.</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14</a:t>
            </a:fld>
            <a:endParaRPr lang="en-US"/>
          </a:p>
        </p:txBody>
      </p:sp>
    </p:spTree>
    <p:extLst>
      <p:ext uri="{BB962C8B-B14F-4D97-AF65-F5344CB8AC3E}">
        <p14:creationId xmlns:p14="http://schemas.microsoft.com/office/powerpoint/2010/main" val="195589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Show live unit testing</a:t>
            </a:r>
          </a:p>
          <a:p>
            <a:endParaRPr lang="en-US" dirty="0"/>
          </a:p>
          <a:p>
            <a:r>
              <a:rPr lang="en-US" dirty="0"/>
              <a:t>2. Show empty scratch directory</a:t>
            </a:r>
          </a:p>
          <a:p>
            <a:endParaRPr lang="en-US" dirty="0"/>
          </a:p>
          <a:p>
            <a:r>
              <a:rPr lang="en-US" dirty="0"/>
              <a:t>3. Show YAML file</a:t>
            </a:r>
          </a:p>
          <a:p>
            <a:endParaRPr lang="en-US" dirty="0"/>
          </a:p>
          <a:p>
            <a:r>
              <a:rPr lang="en-US" dirty="0"/>
              <a:t>4. Run ASSERT</a:t>
            </a:r>
          </a:p>
          <a:p>
            <a:endParaRPr lang="en-US" dirty="0"/>
          </a:p>
          <a:p>
            <a:r>
              <a:rPr lang="en-US" dirty="0"/>
              <a:t>5. Show scratch directory aftermath</a:t>
            </a:r>
          </a:p>
          <a:p>
            <a:endParaRPr lang="en-US" dirty="0"/>
          </a:p>
          <a:p>
            <a:r>
              <a:rPr lang="en-US" dirty="0"/>
              <a:t>6. Show email report</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15</a:t>
            </a:fld>
            <a:endParaRPr lang="en-US"/>
          </a:p>
        </p:txBody>
      </p:sp>
    </p:spTree>
    <p:extLst>
      <p:ext uri="{BB962C8B-B14F-4D97-AF65-F5344CB8AC3E}">
        <p14:creationId xmlns:p14="http://schemas.microsoft.com/office/powerpoint/2010/main" val="82034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16</a:t>
            </a:fld>
            <a:endParaRPr lang="en-US"/>
          </a:p>
        </p:txBody>
      </p:sp>
    </p:spTree>
    <p:extLst>
      <p:ext uri="{BB962C8B-B14F-4D97-AF65-F5344CB8AC3E}">
        <p14:creationId xmlns:p14="http://schemas.microsoft.com/office/powerpoint/2010/main" val="427127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stated, only the infrastructure has been implemented. The difficult part is now full integration of the regression testing tools into ASSERT.</a:t>
            </a:r>
          </a:p>
          <a:p>
            <a:endParaRPr lang="en-US" dirty="0"/>
          </a:p>
          <a:p>
            <a:r>
              <a:rPr lang="en-US" dirty="0"/>
              <a:t>This includes the</a:t>
            </a:r>
          </a:p>
          <a:p>
            <a:r>
              <a:rPr lang="en-US" dirty="0"/>
              <a:t>- testing code itself</a:t>
            </a:r>
          </a:p>
          <a:p>
            <a:r>
              <a:rPr lang="en-US" dirty="0"/>
              <a:t>- integration tests for the new tools that will go in the 'test' directory</a:t>
            </a:r>
          </a:p>
          <a:p>
            <a:r>
              <a:rPr lang="en-US" dirty="0"/>
              <a:t>- more utility functions and tests for those</a:t>
            </a:r>
          </a:p>
          <a:p>
            <a:endParaRPr lang="en-US" dirty="0"/>
          </a:p>
          <a:p>
            <a:r>
              <a:rPr lang="en-US" dirty="0"/>
              <a:t>Logging is currently functional but not heavily reviewed, so they can always be adjusted as necessary.</a:t>
            </a:r>
          </a:p>
          <a:p>
            <a:endParaRPr lang="en-US" dirty="0"/>
          </a:p>
          <a:p>
            <a:r>
              <a:rPr lang="en-US" dirty="0"/>
              <a:t>Creating a more robust report email.</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17</a:t>
            </a:fld>
            <a:endParaRPr lang="en-US"/>
          </a:p>
        </p:txBody>
      </p:sp>
    </p:spTree>
    <p:extLst>
      <p:ext uri="{BB962C8B-B14F-4D97-AF65-F5344CB8AC3E}">
        <p14:creationId xmlns:p14="http://schemas.microsoft.com/office/powerpoint/2010/main" val="184061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classes and a lot of inheritance. This can make incorporating new features tricky as their location must be considered.</a:t>
            </a:r>
          </a:p>
          <a:p>
            <a:endParaRPr lang="en-US" dirty="0"/>
          </a:p>
          <a:p>
            <a:r>
              <a:rPr lang="en-US" dirty="0"/>
              <a:t>This relates directly to maintaining the balance between generality and specificity with the code infrastructure.</a:t>
            </a:r>
          </a:p>
          <a:p>
            <a:endParaRPr lang="en-US" dirty="0"/>
          </a:p>
          <a:p>
            <a:r>
              <a:rPr lang="en-US" dirty="0"/>
              <a:t>There are currently 8 utility files each which many utility functions. Writing rigorous, adequate unit tests can be time-consuming and difficult. </a:t>
            </a:r>
          </a:p>
          <a:p>
            <a:r>
              <a:rPr lang="en-US" dirty="0"/>
              <a:t>For example, </a:t>
            </a:r>
            <a:r>
              <a:rPr lang="en-US" dirty="0" err="1"/>
              <a:t>forecasting_metrics</a:t>
            </a:r>
            <a:r>
              <a:rPr lang="en-US" dirty="0"/>
              <a:t> does a lot of error calculations which can be off in unit testing due to Python's calculation procedures.</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18</a:t>
            </a:fld>
            <a:endParaRPr lang="en-US"/>
          </a:p>
        </p:txBody>
      </p:sp>
    </p:spTree>
    <p:extLst>
      <p:ext uri="{BB962C8B-B14F-4D97-AF65-F5344CB8AC3E}">
        <p14:creationId xmlns:p14="http://schemas.microsoft.com/office/powerpoint/2010/main" val="60863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thank mentors and colleagues for their guidance, communication, and vision for the project.</a:t>
            </a:r>
          </a:p>
          <a:p>
            <a:endParaRPr lang="en-US" dirty="0"/>
          </a:p>
          <a:p>
            <a:r>
              <a:rPr lang="en-US" dirty="0"/>
              <a:t>Websites that were very helpful for understanding many new Python modules as well as for troubleshooting.</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19</a:t>
            </a:fld>
            <a:endParaRPr lang="en-US"/>
          </a:p>
        </p:txBody>
      </p:sp>
    </p:spTree>
    <p:extLst>
      <p:ext uri="{BB962C8B-B14F-4D97-AF65-F5344CB8AC3E}">
        <p14:creationId xmlns:p14="http://schemas.microsoft.com/office/powerpoint/2010/main" val="3634310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testing is a software technique that ensures functionality after code changes by extensive testing.</a:t>
            </a:r>
          </a:p>
          <a:p>
            <a:endParaRPr lang="en-US" dirty="0"/>
          </a:p>
          <a:p>
            <a:r>
              <a:rPr lang="en-US" dirty="0"/>
              <a:t>Regression testing is especially important for Earth-systems models as scientists and software developers may adjust them over time.</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3</a:t>
            </a:fld>
            <a:endParaRPr lang="en-US"/>
          </a:p>
        </p:txBody>
      </p:sp>
    </p:spTree>
    <p:extLst>
      <p:ext uri="{BB962C8B-B14F-4D97-AF65-F5344CB8AC3E}">
        <p14:creationId xmlns:p14="http://schemas.microsoft.com/office/powerpoint/2010/main" val="1723978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many of these models have their own independent regression testing software and many are Python-based.</a:t>
            </a:r>
          </a:p>
          <a:p>
            <a:endParaRPr lang="en-US" dirty="0"/>
          </a:p>
          <a:p>
            <a:r>
              <a:rPr lang="en-US" dirty="0"/>
              <a:t>Thus, ASSERT, which is also Python-based, aims to centralize testing for ESM.</a:t>
            </a:r>
          </a:p>
          <a:p>
            <a:endParaRPr lang="en-US" dirty="0"/>
          </a:p>
          <a:p>
            <a:r>
              <a:rPr lang="en-US" dirty="0"/>
              <a:t>Some key features are...</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4</a:t>
            </a:fld>
            <a:endParaRPr lang="en-US"/>
          </a:p>
        </p:txBody>
      </p:sp>
    </p:spTree>
    <p:extLst>
      <p:ext uri="{BB962C8B-B14F-4D97-AF65-F5344CB8AC3E}">
        <p14:creationId xmlns:p14="http://schemas.microsoft.com/office/powerpoint/2010/main" val="159776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beginning this project, there was an emphasis of creating a strong starting foundation for ASSERT which included Gitlab management, requirements documents, and more.</a:t>
            </a:r>
          </a:p>
          <a:p>
            <a:endParaRPr lang="en-US" dirty="0"/>
          </a:p>
          <a:p>
            <a:r>
              <a:rPr lang="en-US" dirty="0"/>
              <a:t>My primary objective was to now establish the code infrastructure which is what the next few sections will cover.</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5</a:t>
            </a:fld>
            <a:endParaRPr lang="en-US"/>
          </a:p>
        </p:txBody>
      </p:sp>
    </p:spTree>
    <p:extLst>
      <p:ext uri="{BB962C8B-B14F-4D97-AF65-F5344CB8AC3E}">
        <p14:creationId xmlns:p14="http://schemas.microsoft.com/office/powerpoint/2010/main" val="380754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mentioned, we were looking to forge a strong foundation for the code infrastructure, meaning that source code would be held to a high standard.</a:t>
            </a:r>
          </a:p>
          <a:p>
            <a:endParaRPr lang="en-US" dirty="0"/>
          </a:p>
          <a:p>
            <a:r>
              <a:rPr lang="en-US" dirty="0"/>
              <a:t>Some points of preparation for this were compliance to Python's PEP 8 coding standards, consistent code documentation, rigorous unit testing, and extensive logging.</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7</a:t>
            </a:fld>
            <a:endParaRPr lang="en-US"/>
          </a:p>
        </p:txBody>
      </p:sp>
    </p:spTree>
    <p:extLst>
      <p:ext uri="{BB962C8B-B14F-4D97-AF65-F5344CB8AC3E}">
        <p14:creationId xmlns:p14="http://schemas.microsoft.com/office/powerpoint/2010/main" val="2600658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we ensured that our directory structure was organized, designed with purpose, and compliant to Python's packaging standards.</a:t>
            </a:r>
          </a:p>
          <a:p>
            <a:endParaRPr lang="en-US" dirty="0"/>
          </a:p>
          <a:p>
            <a:r>
              <a:rPr lang="en-US" dirty="0"/>
              <a:t>assert: top-level directory</a:t>
            </a:r>
          </a:p>
          <a:p>
            <a:endParaRPr lang="en-US" dirty="0"/>
          </a:p>
          <a:p>
            <a:r>
              <a:rPr lang="en-US" dirty="0" err="1"/>
              <a:t>src</a:t>
            </a:r>
            <a:r>
              <a:rPr lang="en-US" dirty="0"/>
              <a:t>: contains code to run ASSERT</a:t>
            </a:r>
          </a:p>
          <a:p>
            <a:endParaRPr lang="en-US" dirty="0"/>
          </a:p>
          <a:p>
            <a:r>
              <a:rPr lang="en-US" dirty="0" err="1"/>
              <a:t>main.py</a:t>
            </a:r>
            <a:r>
              <a:rPr lang="en-US" dirty="0"/>
              <a:t>: main script for ASSERT</a:t>
            </a:r>
          </a:p>
          <a:p>
            <a:endParaRPr lang="en-US" dirty="0"/>
          </a:p>
          <a:p>
            <a:r>
              <a:rPr lang="en-US" dirty="0"/>
              <a:t>test: contains all unit testing of ASSERT itself</a:t>
            </a:r>
          </a:p>
          <a:p>
            <a:endParaRPr lang="en-US" dirty="0"/>
          </a:p>
          <a:p>
            <a:r>
              <a:rPr lang="en-US" dirty="0"/>
              <a:t>config: contains example YAML config files to test ASSERT</a:t>
            </a:r>
          </a:p>
          <a:p>
            <a:endParaRPr lang="en-US" dirty="0"/>
          </a:p>
          <a:p>
            <a:r>
              <a:rPr lang="en-US" dirty="0"/>
              <a:t>lib: contains library code</a:t>
            </a:r>
          </a:p>
          <a:p>
            <a:endParaRPr lang="en-US" dirty="0"/>
          </a:p>
          <a:p>
            <a:r>
              <a:rPr lang="en-US" dirty="0"/>
              <a:t>utils: contains utility files</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8</a:t>
            </a:fld>
            <a:endParaRPr lang="en-US"/>
          </a:p>
        </p:txBody>
      </p:sp>
    </p:spTree>
    <p:extLst>
      <p:ext uri="{BB962C8B-B14F-4D97-AF65-F5344CB8AC3E}">
        <p14:creationId xmlns:p14="http://schemas.microsoft.com/office/powerpoint/2010/main" val="172884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contains model-specific files &amp; classes</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9</a:t>
            </a:fld>
            <a:endParaRPr lang="en-US"/>
          </a:p>
        </p:txBody>
      </p:sp>
    </p:spTree>
    <p:extLst>
      <p:ext uri="{BB962C8B-B14F-4D97-AF65-F5344CB8AC3E}">
        <p14:creationId xmlns:p14="http://schemas.microsoft.com/office/powerpoint/2010/main" val="157643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 is design such that the main file is run as a Python script from the command-line with two inputs: the model type, and YAML filename.</a:t>
            </a:r>
          </a:p>
          <a:p>
            <a:endParaRPr lang="en-US" dirty="0"/>
          </a:p>
          <a:p>
            <a:r>
              <a:rPr lang="en-US" dirty="0"/>
              <a:t>The YAML configuration file tells us everything we need to know about how to run the regression test:</a:t>
            </a:r>
          </a:p>
          <a:p>
            <a:r>
              <a:rPr lang="en-US" dirty="0"/>
              <a:t>- where to access the code</a:t>
            </a:r>
          </a:p>
          <a:p>
            <a:r>
              <a:rPr lang="en-US" dirty="0"/>
              <a:t>- how to compile it</a:t>
            </a:r>
          </a:p>
          <a:p>
            <a:r>
              <a:rPr lang="en-US" dirty="0"/>
              <a:t>- which tests to run</a:t>
            </a:r>
          </a:p>
          <a:p>
            <a:r>
              <a:rPr lang="en-US" dirty="0"/>
              <a:t>- how to run them</a:t>
            </a:r>
          </a:p>
          <a:p>
            <a:r>
              <a:rPr lang="en-US" dirty="0"/>
              <a:t>- where to send results</a:t>
            </a:r>
          </a:p>
          <a:p>
            <a:r>
              <a:rPr lang="en-US" dirty="0"/>
              <a:t>- etc.</a:t>
            </a:r>
          </a:p>
          <a:p>
            <a:endParaRPr lang="en-US" dirty="0"/>
          </a:p>
          <a:p>
            <a:r>
              <a:rPr lang="en-US" dirty="0"/>
              <a:t>The next few slides will focus now on the next step of the infrastructure which looks more on implementing ASSERT's functionality.</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10</a:t>
            </a:fld>
            <a:endParaRPr lang="en-US"/>
          </a:p>
        </p:txBody>
      </p:sp>
    </p:spTree>
    <p:extLst>
      <p:ext uri="{BB962C8B-B14F-4D97-AF65-F5344CB8AC3E}">
        <p14:creationId xmlns:p14="http://schemas.microsoft.com/office/powerpoint/2010/main" val="3143374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dominant classes currently in ASSERT:</a:t>
            </a:r>
          </a:p>
          <a:p>
            <a:r>
              <a:rPr lang="en-US" dirty="0"/>
              <a:t>- A 'Reg' class which manages the regression testing process as a whole</a:t>
            </a:r>
          </a:p>
          <a:p>
            <a:r>
              <a:rPr lang="en-US" dirty="0"/>
              <a:t>- A 'Testcase' class which manages the testing information</a:t>
            </a:r>
          </a:p>
          <a:p>
            <a:r>
              <a:rPr lang="en-US" dirty="0"/>
              <a:t>- and a 'Report' class which manages the reporting information</a:t>
            </a:r>
          </a:p>
          <a:p>
            <a:endParaRPr lang="en-US" dirty="0"/>
          </a:p>
          <a:p>
            <a:r>
              <a:rPr lang="en-US" dirty="0"/>
              <a:t>The idea is that throughout the different model types, their regression testing tools share a certain framework and behavior.</a:t>
            </a:r>
          </a:p>
          <a:p>
            <a:endParaRPr lang="en-US" dirty="0"/>
          </a:p>
          <a:p>
            <a:r>
              <a:rPr lang="en-US" dirty="0"/>
              <a:t>There share a classification of information found in YAML files that are often used similarly as well overall steps in the testing process which is reflected in the Fields and Methods sections in the diagram above.</a:t>
            </a:r>
          </a:p>
        </p:txBody>
      </p:sp>
      <p:sp>
        <p:nvSpPr>
          <p:cNvPr id="4" name="Slide Number Placeholder 3"/>
          <p:cNvSpPr>
            <a:spLocks noGrp="1"/>
          </p:cNvSpPr>
          <p:nvPr>
            <p:ph type="sldNum" sz="quarter" idx="5"/>
          </p:nvPr>
        </p:nvSpPr>
        <p:spPr/>
        <p:txBody>
          <a:bodyPr/>
          <a:lstStyle/>
          <a:p>
            <a:pPr>
              <a:defRPr/>
            </a:pPr>
            <a:fld id="{89DE5AC2-CFBD-7F48-BE6B-F338EB7ECB0E}" type="slidenum">
              <a:rPr lang="en-US" smtClean="0"/>
              <a:pPr>
                <a:defRPr/>
              </a:pPr>
              <a:t>12</a:t>
            </a:fld>
            <a:endParaRPr lang="en-US"/>
          </a:p>
        </p:txBody>
      </p:sp>
    </p:spTree>
    <p:extLst>
      <p:ext uri="{BB962C8B-B14F-4D97-AF65-F5344CB8AC3E}">
        <p14:creationId xmlns:p14="http://schemas.microsoft.com/office/powerpoint/2010/main" val="1502684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pic>
        <p:nvPicPr>
          <p:cNvPr id="7" name="Picture 6" descr="SC14_presentation_template_16x9_theater_display.jpg">
            <a:extLst>
              <a:ext uri="{FF2B5EF4-FFF2-40B4-BE49-F238E27FC236}">
                <a16:creationId xmlns:a16="http://schemas.microsoft.com/office/drawing/2014/main" id="{A89D31E2-6B06-3989-929A-BCBDBE4E00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052" y="-13368"/>
            <a:ext cx="9233124" cy="5193632"/>
          </a:xfrm>
          <a:prstGeom prst="rect">
            <a:avLst/>
          </a:prstGeom>
          <a:effectLst/>
        </p:spPr>
      </p:pic>
      <p:sp>
        <p:nvSpPr>
          <p:cNvPr id="8" name="Rectangle 6">
            <a:extLst>
              <a:ext uri="{FF2B5EF4-FFF2-40B4-BE49-F238E27FC236}">
                <a16:creationId xmlns:a16="http://schemas.microsoft.com/office/drawing/2014/main" id="{A975D1BD-CCB8-1DF5-1800-EBFE0CA9B843}"/>
              </a:ext>
            </a:extLst>
          </p:cNvPr>
          <p:cNvSpPr>
            <a:spLocks noChangeArrowheads="1"/>
          </p:cNvSpPr>
          <p:nvPr userDrawn="1"/>
        </p:nvSpPr>
        <p:spPr bwMode="auto">
          <a:xfrm>
            <a:off x="100013" y="342903"/>
            <a:ext cx="8609012" cy="200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4" rIns="91429" bIns="45714"/>
          <a:lstStyle/>
          <a:p>
            <a:pPr eaLnBrk="1" hangingPunct="1"/>
            <a:r>
              <a:rPr lang="en-US" sz="900">
                <a:solidFill>
                  <a:schemeClr val="bg1"/>
                </a:solidFill>
                <a:latin typeface="Arial" charset="0"/>
              </a:rPr>
              <a:t>National Aeronautics and Space Administration</a:t>
            </a:r>
          </a:p>
        </p:txBody>
      </p:sp>
      <p:sp>
        <p:nvSpPr>
          <p:cNvPr id="9" name="Rectangle 7">
            <a:extLst>
              <a:ext uri="{FF2B5EF4-FFF2-40B4-BE49-F238E27FC236}">
                <a16:creationId xmlns:a16="http://schemas.microsoft.com/office/drawing/2014/main" id="{C43B5C6A-C0E2-9CA2-FE24-DB47E9E1F055}"/>
              </a:ext>
            </a:extLst>
          </p:cNvPr>
          <p:cNvSpPr>
            <a:spLocks noChangeArrowheads="1"/>
          </p:cNvSpPr>
          <p:nvPr userDrawn="1"/>
        </p:nvSpPr>
        <p:spPr bwMode="auto">
          <a:xfrm>
            <a:off x="88902" y="4818064"/>
            <a:ext cx="8609013" cy="26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9" tIns="45714" rIns="91429" bIns="45714"/>
          <a:lstStyle/>
          <a:p>
            <a:pPr eaLnBrk="1" hangingPunct="1"/>
            <a:r>
              <a:rPr lang="en-US" sz="900">
                <a:solidFill>
                  <a:schemeClr val="bg1"/>
                </a:solidFill>
                <a:latin typeface="Arial" charset="0"/>
              </a:rPr>
              <a:t>www.nasa.gov </a:t>
            </a:r>
          </a:p>
        </p:txBody>
      </p:sp>
      <p:pic>
        <p:nvPicPr>
          <p:cNvPr id="10" name="Picture 9">
            <a:extLst>
              <a:ext uri="{FF2B5EF4-FFF2-40B4-BE49-F238E27FC236}">
                <a16:creationId xmlns:a16="http://schemas.microsoft.com/office/drawing/2014/main" id="{C4080A47-5AAE-F5F3-5A11-F5F48CF59496}"/>
              </a:ext>
            </a:extLst>
          </p:cNvPr>
          <p:cNvPicPr>
            <a:picLocks noChangeAspect="1"/>
          </p:cNvPicPr>
          <p:nvPr userDrawn="1"/>
        </p:nvPicPr>
        <p:blipFill>
          <a:blip r:embed="rId3"/>
          <a:stretch>
            <a:fillRect/>
          </a:stretch>
        </p:blipFill>
        <p:spPr>
          <a:xfrm>
            <a:off x="8369759" y="176220"/>
            <a:ext cx="711159" cy="617586"/>
          </a:xfrm>
          <a:prstGeom prst="rect">
            <a:avLst/>
          </a:prstGeom>
        </p:spPr>
      </p:pic>
    </p:spTree>
    <p:extLst>
      <p:ext uri="{BB962C8B-B14F-4D97-AF65-F5344CB8AC3E}">
        <p14:creationId xmlns:p14="http://schemas.microsoft.com/office/powerpoint/2010/main" val="101115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4411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8447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8/2/23</a:t>
            </a:fld>
            <a:endParaRPr lang="en-US" dirty="0"/>
          </a:p>
        </p:txBody>
      </p:sp>
      <p:sp>
        <p:nvSpPr>
          <p:cNvPr id="8" name="Footer Placeholder 7"/>
          <p:cNvSpPr>
            <a:spLocks noGrp="1"/>
          </p:cNvSpPr>
          <p:nvPr>
            <p:ph type="ftr" sz="quarter" idx="11"/>
          </p:nvPr>
        </p:nvSpPr>
        <p:spPr/>
        <p:txBody>
          <a:bodyPr/>
          <a:lstStyle/>
          <a:p>
            <a:r>
              <a:rPr lang="en-US"/>
              <a:t>NASA Open Science Platform</a:t>
            </a:r>
            <a:endParaRPr lang="en-US" dirty="0"/>
          </a:p>
        </p:txBody>
      </p:sp>
      <p:sp>
        <p:nvSpPr>
          <p:cNvPr id="9" name="Slide Number Placeholder 8"/>
          <p:cNvSpPr>
            <a:spLocks noGrp="1"/>
          </p:cNvSpPr>
          <p:nvPr>
            <p:ph type="sldNum" sz="quarter" idx="12"/>
          </p:nvPr>
        </p:nvSpPr>
        <p:spPr/>
        <p:txBody>
          <a:bodyPr/>
          <a:lstStyle/>
          <a:p>
            <a:pPr>
              <a:defRPr/>
            </a:pPr>
            <a:fld id="{87A73027-0A44-0F48-AB89-950B55EFBEFD}" type="slidenum">
              <a:rPr lang="en-US" smtClean="0"/>
              <a:pPr>
                <a:defRPr/>
              </a:pPr>
              <a:t>‹#›</a:t>
            </a:fld>
            <a:endParaRPr lang="en-US" dirty="0"/>
          </a:p>
        </p:txBody>
      </p:sp>
    </p:spTree>
    <p:extLst>
      <p:ext uri="{BB962C8B-B14F-4D97-AF65-F5344CB8AC3E}">
        <p14:creationId xmlns:p14="http://schemas.microsoft.com/office/powerpoint/2010/main" val="1834935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0330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8/2/23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567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8/2/23</a:t>
            </a:fld>
            <a:endParaRPr lang="en-US" dirty="0"/>
          </a:p>
        </p:txBody>
      </p:sp>
      <p:sp>
        <p:nvSpPr>
          <p:cNvPr id="8" name="Footer Placeholder 7"/>
          <p:cNvSpPr>
            <a:spLocks noGrp="1"/>
          </p:cNvSpPr>
          <p:nvPr>
            <p:ph type="ftr" sz="quarter" idx="11"/>
          </p:nvPr>
        </p:nvSpPr>
        <p:spPr/>
        <p:txBody>
          <a:bodyPr/>
          <a:lstStyle/>
          <a:p>
            <a:r>
              <a:rPr lang="en-US"/>
              <a:t>NASA Open Science Platform</a:t>
            </a:r>
            <a:endParaRPr lang="en-US" dirty="0"/>
          </a:p>
        </p:txBody>
      </p:sp>
      <p:sp>
        <p:nvSpPr>
          <p:cNvPr id="9" name="Slide Number Placeholder 8"/>
          <p:cNvSpPr>
            <a:spLocks noGrp="1"/>
          </p:cNvSpPr>
          <p:nvPr>
            <p:ph type="sldNum" sz="quarter" idx="12"/>
          </p:nvPr>
        </p:nvSpPr>
        <p:spPr/>
        <p:txBody>
          <a:bodyPr/>
          <a:lstStyle/>
          <a:p>
            <a:pPr>
              <a:defRPr/>
            </a:pPr>
            <a:fld id="{87A73027-0A44-0F48-AB89-950B55EFBEFD}" type="slidenum">
              <a:rPr lang="en-US" smtClean="0"/>
              <a:pPr>
                <a:defRPr/>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4977815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25277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7984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4572000"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8/2/23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0758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85000"/>
            </a:schemeClr>
          </a:solidFill>
        </p:spPr>
        <p:txBody>
          <a:bodyPr anchor="t"/>
          <a:lstStyle>
            <a:lvl1pPr marL="0" indent="0">
              <a:buNone/>
              <a:defRPr sz="2400">
                <a:solidFill>
                  <a:schemeClr val="bg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160EA64-D806-43AC-9DF2-F8C432F32B4C}" type="datetimeFigureOut">
              <a:rPr lang="en-US" smtClean="0"/>
              <a:t>8/2/23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chemeClr val="tx1">
                    <a:alpha val="70000"/>
                  </a:schemeClr>
                </a:solidFill>
              </a:defRPr>
            </a:lvl1pPr>
          </a:lstStyle>
          <a:p>
            <a:r>
              <a:rPr lang="en-US"/>
              <a:t>NASA Open Science Platform</a:t>
            </a:r>
            <a:endParaRPr lang="en-US" dirty="0"/>
          </a:p>
        </p:txBody>
      </p:sp>
      <p:sp>
        <p:nvSpPr>
          <p:cNvPr id="10" name="Slide Number Placeholder 9"/>
          <p:cNvSpPr>
            <a:spLocks noGrp="1"/>
          </p:cNvSpPr>
          <p:nvPr>
            <p:ph type="sldNum" sz="quarter" idx="12"/>
          </p:nvPr>
        </p:nvSpPr>
        <p:spPr/>
        <p:txBody>
          <a:bodyPr/>
          <a:lstStyle/>
          <a:p>
            <a:pPr>
              <a:defRPr/>
            </a:pPr>
            <a:fld id="{87A73027-0A44-0F48-AB89-950B55EFBEFD}" type="slidenum">
              <a:rPr lang="en-US" smtClean="0"/>
              <a:pPr>
                <a:defRPr/>
              </a:pPr>
              <a:t>‹#›</a:t>
            </a:fld>
            <a:endParaRPr lang="en-US"/>
          </a:p>
        </p:txBody>
      </p:sp>
    </p:spTree>
    <p:extLst>
      <p:ext uri="{BB962C8B-B14F-4D97-AF65-F5344CB8AC3E}">
        <p14:creationId xmlns:p14="http://schemas.microsoft.com/office/powerpoint/2010/main" val="80372944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3352" y="723519"/>
            <a:ext cx="5797296" cy="89154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smtClean="0"/>
              <a:t>8/2/23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r>
              <a:rPr lang="en-US"/>
              <a:t>NASA Open Science Platform</a:t>
            </a:r>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a:defRPr/>
            </a:pPr>
            <a:fld id="{87A73027-0A44-0F48-AB89-950B55EFBEFD}" type="slidenum">
              <a:rPr lang="en-US" smtClean="0"/>
              <a:pPr>
                <a:defRPr/>
              </a:pPr>
              <a:t>‹#›</a:t>
            </a:fld>
            <a:endParaRPr lang="en-US"/>
          </a:p>
        </p:txBody>
      </p:sp>
      <p:pic>
        <p:nvPicPr>
          <p:cNvPr id="7" name="Picture 6">
            <a:extLst>
              <a:ext uri="{FF2B5EF4-FFF2-40B4-BE49-F238E27FC236}">
                <a16:creationId xmlns:a16="http://schemas.microsoft.com/office/drawing/2014/main" id="{FBF5CFBC-033D-F281-61B4-BF28745ECBB3}"/>
              </a:ext>
            </a:extLst>
          </p:cNvPr>
          <p:cNvPicPr>
            <a:picLocks noChangeAspect="1"/>
          </p:cNvPicPr>
          <p:nvPr userDrawn="1"/>
        </p:nvPicPr>
        <p:blipFill>
          <a:blip r:embed="rId13"/>
          <a:stretch>
            <a:fillRect/>
          </a:stretch>
        </p:blipFill>
        <p:spPr>
          <a:xfrm>
            <a:off x="8369759" y="176220"/>
            <a:ext cx="711159" cy="617586"/>
          </a:xfrm>
          <a:prstGeom prst="rect">
            <a:avLst/>
          </a:prstGeom>
        </p:spPr>
      </p:pic>
    </p:spTree>
    <p:extLst>
      <p:ext uri="{BB962C8B-B14F-4D97-AF65-F5344CB8AC3E}">
        <p14:creationId xmlns:p14="http://schemas.microsoft.com/office/powerpoint/2010/main" val="602988414"/>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hf hdr="0" dt="0"/>
  <p:txStyles>
    <p:titleStyle>
      <a:lvl1pPr algn="ctr" defTabSz="685800" rtl="0" eaLnBrk="1" latinLnBrk="0" hangingPunct="1">
        <a:lnSpc>
          <a:spcPct val="90000"/>
        </a:lnSpc>
        <a:spcBef>
          <a:spcPct val="0"/>
        </a:spcBef>
        <a:buNone/>
        <a:defRPr sz="2100" kern="1200" cap="all" spc="150" baseline="0">
          <a:solidFill>
            <a:schemeClr val="tx1">
              <a:lumMod val="85000"/>
              <a:lumOff val="15000"/>
            </a:schemeClr>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stackoverflow.com/questions/384076/how-can-i-color-python-logging-output" TargetMode="Externa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1200150" y="2033329"/>
            <a:ext cx="6743700" cy="747897"/>
          </a:xfrm>
          <a:noFill/>
          <a:ln>
            <a:solidFill>
              <a:schemeClr val="tx1"/>
            </a:solidFill>
          </a:ln>
        </p:spPr>
        <p:txBody>
          <a:bodyPr>
            <a:normAutofit/>
          </a:bodyPr>
          <a:lstStyle/>
          <a:p>
            <a:pPr>
              <a:defRPr/>
            </a:pPr>
            <a:r>
              <a:rPr lang="en-US" sz="800" dirty="0">
                <a:solidFill>
                  <a:schemeClr val="tx1"/>
                </a:solidFill>
                <a:effectLst/>
                <a:latin typeface="Times New Roman" panose="02020603050405020304" pitchFamily="18" charset="0"/>
                <a:cs typeface="Times New Roman" panose="02020603050405020304" pitchFamily="18" charset="0"/>
              </a:rPr>
              <a:t>ASSERT: A Software Suite for Earth-systems Regression Testing</a:t>
            </a:r>
            <a:br>
              <a:rPr lang="en-US" sz="800" dirty="0">
                <a:solidFill>
                  <a:schemeClr val="tx1"/>
                </a:solidFill>
                <a:effectLst/>
                <a:latin typeface="Times New Roman" panose="02020603050405020304" pitchFamily="18" charset="0"/>
                <a:cs typeface="Times New Roman" panose="02020603050405020304" pitchFamily="18" charset="0"/>
              </a:rPr>
            </a:br>
            <a:br>
              <a:rPr lang="en-US" sz="800" dirty="0">
                <a:solidFill>
                  <a:schemeClr val="tx1"/>
                </a:solidFill>
                <a:effectLst/>
                <a:latin typeface="Times New Roman" panose="02020603050405020304" pitchFamily="18" charset="0"/>
                <a:cs typeface="Times New Roman" panose="02020603050405020304" pitchFamily="18" charset="0"/>
              </a:rPr>
            </a:br>
            <a:r>
              <a:rPr lang="en-US" sz="800" dirty="0">
                <a:solidFill>
                  <a:schemeClr val="tx1"/>
                </a:solidFill>
                <a:effectLst/>
                <a:latin typeface="Times New Roman" panose="02020603050405020304" pitchFamily="18" charset="0"/>
                <a:cs typeface="Times New Roman" panose="02020603050405020304" pitchFamily="18" charset="0"/>
              </a:rPr>
              <a:t>Summer 2023 Internship</a:t>
            </a:r>
          </a:p>
        </p:txBody>
      </p:sp>
      <p:sp>
        <p:nvSpPr>
          <p:cNvPr id="3" name="Subtitle 2">
            <a:extLst>
              <a:ext uri="{FF2B5EF4-FFF2-40B4-BE49-F238E27FC236}">
                <a16:creationId xmlns:a16="http://schemas.microsoft.com/office/drawing/2014/main" id="{538DF0CC-B952-10D2-F8F6-5BB27B9F3833}"/>
              </a:ext>
            </a:extLst>
          </p:cNvPr>
          <p:cNvSpPr>
            <a:spLocks noGrp="1"/>
          </p:cNvSpPr>
          <p:nvPr>
            <p:ph type="subTitle" idx="1"/>
          </p:nvPr>
        </p:nvSpPr>
        <p:spPr>
          <a:xfrm>
            <a:off x="2021395" y="3533361"/>
            <a:ext cx="5101209" cy="826012"/>
          </a:xfrm>
        </p:spPr>
        <p:txBody>
          <a:bodyPr>
            <a:normAutofit/>
          </a:bodyPr>
          <a:lstStyle/>
          <a:p>
            <a:r>
              <a:rPr lang="en-US" dirty="0"/>
              <a:t>Deon </a:t>
            </a:r>
            <a:r>
              <a:rPr lang="en-US" dirty="0" err="1"/>
              <a:t>Kouatchou</a:t>
            </a:r>
            <a:endParaRPr lang="en-US" dirty="0"/>
          </a:p>
        </p:txBody>
      </p:sp>
      <p:pic>
        <p:nvPicPr>
          <p:cNvPr id="8" name="Picture 7">
            <a:extLst>
              <a:ext uri="{FF2B5EF4-FFF2-40B4-BE49-F238E27FC236}">
                <a16:creationId xmlns:a16="http://schemas.microsoft.com/office/drawing/2014/main" id="{E4645E8A-C2C9-4702-D7DF-C3110F4A3504}"/>
              </a:ext>
            </a:extLst>
          </p:cNvPr>
          <p:cNvPicPr>
            <a:picLocks noChangeAspect="1"/>
          </p:cNvPicPr>
          <p:nvPr/>
        </p:nvPicPr>
        <p:blipFill>
          <a:blip r:embed="rId3"/>
          <a:stretch>
            <a:fillRect/>
          </a:stretch>
        </p:blipFill>
        <p:spPr>
          <a:xfrm>
            <a:off x="8373979" y="4199817"/>
            <a:ext cx="770021" cy="819930"/>
          </a:xfrm>
          <a:prstGeom prst="rect">
            <a:avLst/>
          </a:prstGeom>
        </p:spPr>
      </p:pic>
      <p:pic>
        <p:nvPicPr>
          <p:cNvPr id="6" name="Picture 5" descr="A logo with a globe and stars&#10;&#10;Description automatically generated">
            <a:extLst>
              <a:ext uri="{FF2B5EF4-FFF2-40B4-BE49-F238E27FC236}">
                <a16:creationId xmlns:a16="http://schemas.microsoft.com/office/drawing/2014/main" id="{43BFA8D4-2F1C-AE54-27DF-8BA8D2DF8EE9}"/>
              </a:ext>
            </a:extLst>
          </p:cNvPr>
          <p:cNvPicPr>
            <a:picLocks noChangeAspect="1"/>
          </p:cNvPicPr>
          <p:nvPr/>
        </p:nvPicPr>
        <p:blipFill>
          <a:blip r:embed="rId4">
            <a:alphaModFix amt="87000"/>
          </a:blip>
          <a:stretch>
            <a:fillRect/>
          </a:stretch>
        </p:blipFill>
        <p:spPr>
          <a:xfrm>
            <a:off x="99389" y="4465983"/>
            <a:ext cx="1102703" cy="504504"/>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FA73-527D-223E-0796-64F474029117}"/>
              </a:ext>
            </a:extLst>
          </p:cNvPr>
          <p:cNvSpPr>
            <a:spLocks noGrp="1"/>
          </p:cNvSpPr>
          <p:nvPr>
            <p:ph type="title"/>
          </p:nvPr>
        </p:nvSpPr>
        <p:spPr/>
        <p:txBody>
          <a:bodyPr/>
          <a:lstStyle/>
          <a:p>
            <a:r>
              <a:rPr lang="en-US" dirty="0"/>
              <a:t>Functionality</a:t>
            </a:r>
          </a:p>
        </p:txBody>
      </p:sp>
      <p:pic>
        <p:nvPicPr>
          <p:cNvPr id="7" name="Content Placeholder 6" descr="A diagram of a program&#10;&#10;Description automatically generated">
            <a:extLst>
              <a:ext uri="{FF2B5EF4-FFF2-40B4-BE49-F238E27FC236}">
                <a16:creationId xmlns:a16="http://schemas.microsoft.com/office/drawing/2014/main" id="{9F35B4D2-9E75-7083-E0A0-842B293A75D2}"/>
              </a:ext>
            </a:extLst>
          </p:cNvPr>
          <p:cNvPicPr>
            <a:picLocks noGrp="1" noChangeAspect="1"/>
          </p:cNvPicPr>
          <p:nvPr>
            <p:ph idx="1"/>
          </p:nvPr>
        </p:nvPicPr>
        <p:blipFill>
          <a:blip r:embed="rId3"/>
          <a:stretch>
            <a:fillRect/>
          </a:stretch>
        </p:blipFill>
        <p:spPr>
          <a:xfrm>
            <a:off x="332192" y="1982470"/>
            <a:ext cx="4689494" cy="2327275"/>
          </a:xfrm>
          <a:ln w="12700">
            <a:solidFill>
              <a:schemeClr val="tx2"/>
            </a:solidFill>
          </a:ln>
        </p:spPr>
      </p:pic>
      <p:sp>
        <p:nvSpPr>
          <p:cNvPr id="4" name="Footer Placeholder 3">
            <a:extLst>
              <a:ext uri="{FF2B5EF4-FFF2-40B4-BE49-F238E27FC236}">
                <a16:creationId xmlns:a16="http://schemas.microsoft.com/office/drawing/2014/main" id="{9BB672CF-229B-E691-ABD0-97223B3B827E}"/>
              </a:ext>
            </a:extLst>
          </p:cNvPr>
          <p:cNvSpPr>
            <a:spLocks noGrp="1"/>
          </p:cNvSpPr>
          <p:nvPr>
            <p:ph type="ftr" sz="quarter" idx="11"/>
          </p:nvPr>
        </p:nvSpPr>
        <p:spPr/>
        <p:txBody>
          <a:bodyPr/>
          <a:lstStyle/>
          <a:p>
            <a:r>
              <a:rPr lang="en-US"/>
              <a:t>NASA Open Science Platform</a:t>
            </a:r>
            <a:endParaRPr lang="en-US" dirty="0"/>
          </a:p>
        </p:txBody>
      </p:sp>
      <p:sp>
        <p:nvSpPr>
          <p:cNvPr id="5" name="Slide Number Placeholder 4">
            <a:extLst>
              <a:ext uri="{FF2B5EF4-FFF2-40B4-BE49-F238E27FC236}">
                <a16:creationId xmlns:a16="http://schemas.microsoft.com/office/drawing/2014/main" id="{2C73DB14-856C-ACD0-F405-0BB6898CD207}"/>
              </a:ext>
            </a:extLst>
          </p:cNvPr>
          <p:cNvSpPr>
            <a:spLocks noGrp="1"/>
          </p:cNvSpPr>
          <p:nvPr>
            <p:ph type="sldNum" sz="quarter" idx="12"/>
          </p:nvPr>
        </p:nvSpPr>
        <p:spPr/>
        <p:txBody>
          <a:bodyPr/>
          <a:lstStyle/>
          <a:p>
            <a:pPr>
              <a:defRPr/>
            </a:pPr>
            <a:fld id="{87A73027-0A44-0F48-AB89-950B55EFBEFD}" type="slidenum">
              <a:rPr lang="en-US" smtClean="0"/>
              <a:pPr>
                <a:defRPr/>
              </a:pPr>
              <a:t>10</a:t>
            </a:fld>
            <a:endParaRPr lang="en-US" dirty="0"/>
          </a:p>
        </p:txBody>
      </p:sp>
      <p:sp>
        <p:nvSpPr>
          <p:cNvPr id="8" name="TextBox 7">
            <a:extLst>
              <a:ext uri="{FF2B5EF4-FFF2-40B4-BE49-F238E27FC236}">
                <a16:creationId xmlns:a16="http://schemas.microsoft.com/office/drawing/2014/main" id="{9AA80C9B-B04E-7921-3660-08FC2B3A5BCA}"/>
              </a:ext>
            </a:extLst>
          </p:cNvPr>
          <p:cNvSpPr txBox="1"/>
          <p:nvPr/>
        </p:nvSpPr>
        <p:spPr>
          <a:xfrm>
            <a:off x="5254981" y="1982470"/>
            <a:ext cx="3491454" cy="2157642"/>
          </a:xfrm>
          <a:prstGeom prst="rect">
            <a:avLst/>
          </a:prstGeom>
          <a:noFill/>
        </p:spPr>
        <p:txBody>
          <a:bodyPr wrap="square" rtlCol="0">
            <a:spAutoFit/>
          </a:bodyPr>
          <a:lstStyle/>
          <a:p>
            <a:pPr algn="ctr">
              <a:lnSpc>
                <a:spcPct val="150000"/>
              </a:lnSpc>
            </a:pPr>
            <a:r>
              <a:rPr lang="en-US" sz="1300" dirty="0">
                <a:solidFill>
                  <a:schemeClr val="tx1">
                    <a:lumMod val="85000"/>
                    <a:lumOff val="15000"/>
                  </a:schemeClr>
                </a:solidFill>
              </a:rPr>
              <a:t>ASSERT’s design is to input a model type and filename, run the appropriate regression test, and report the results.</a:t>
            </a:r>
          </a:p>
          <a:p>
            <a:pPr algn="ctr">
              <a:lnSpc>
                <a:spcPct val="150000"/>
              </a:lnSpc>
            </a:pPr>
            <a:endParaRPr lang="en-US" sz="1300" dirty="0">
              <a:solidFill>
                <a:schemeClr val="tx1">
                  <a:lumMod val="85000"/>
                  <a:lumOff val="15000"/>
                </a:schemeClr>
              </a:solidFill>
            </a:endParaRPr>
          </a:p>
          <a:p>
            <a:pPr algn="ctr">
              <a:lnSpc>
                <a:spcPct val="150000"/>
              </a:lnSpc>
            </a:pPr>
            <a:r>
              <a:rPr lang="en-US" sz="1300" dirty="0">
                <a:solidFill>
                  <a:schemeClr val="tx1">
                    <a:lumMod val="85000"/>
                    <a:lumOff val="15000"/>
                  </a:schemeClr>
                </a:solidFill>
              </a:rPr>
              <a:t>The next few slides overview how I implemented this framework using inheritance and object-oriented programming.</a:t>
            </a:r>
          </a:p>
        </p:txBody>
      </p:sp>
    </p:spTree>
    <p:extLst>
      <p:ext uri="{BB962C8B-B14F-4D97-AF65-F5344CB8AC3E}">
        <p14:creationId xmlns:p14="http://schemas.microsoft.com/office/powerpoint/2010/main" val="1736576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23C8-EDE3-7487-DC9C-96B6351962F9}"/>
              </a:ext>
            </a:extLst>
          </p:cNvPr>
          <p:cNvSpPr>
            <a:spLocks noGrp="1"/>
          </p:cNvSpPr>
          <p:nvPr>
            <p:ph type="title"/>
          </p:nvPr>
        </p:nvSpPr>
        <p:spPr>
          <a:xfrm>
            <a:off x="4094226" y="1790058"/>
            <a:ext cx="4446269" cy="1234440"/>
          </a:xfrm>
        </p:spPr>
        <p:txBody>
          <a:bodyPr vert="horz" lIns="274320" tIns="182880" rIns="274320" bIns="182880" rtlCol="0" anchor="ctr" anchorCtr="1">
            <a:normAutofit fontScale="90000"/>
          </a:bodyPr>
          <a:lstStyle/>
          <a:p>
            <a:pPr defTabSz="914400"/>
            <a:r>
              <a:rPr lang="en-US" sz="3300" spc="200" dirty="0"/>
              <a:t>Infrastructure II</a:t>
            </a:r>
          </a:p>
        </p:txBody>
      </p:sp>
      <p:sp>
        <p:nvSpPr>
          <p:cNvPr id="3" name="Text Placeholder 2">
            <a:extLst>
              <a:ext uri="{FF2B5EF4-FFF2-40B4-BE49-F238E27FC236}">
                <a16:creationId xmlns:a16="http://schemas.microsoft.com/office/drawing/2014/main" id="{BCD26168-100A-1EAC-0B22-C817618A087D}"/>
              </a:ext>
            </a:extLst>
          </p:cNvPr>
          <p:cNvSpPr>
            <a:spLocks noGrp="1"/>
          </p:cNvSpPr>
          <p:nvPr>
            <p:ph type="body" idx="1"/>
          </p:nvPr>
        </p:nvSpPr>
        <p:spPr>
          <a:xfrm>
            <a:off x="4094226" y="3264408"/>
            <a:ext cx="4446269" cy="929920"/>
          </a:xfrm>
        </p:spPr>
        <p:txBody>
          <a:bodyPr vert="horz" lIns="91440" tIns="45720" rIns="91440" bIns="45720" rtlCol="0">
            <a:normAutofit/>
          </a:bodyPr>
          <a:lstStyle/>
          <a:p>
            <a:pPr algn="ctr" defTabSz="914400">
              <a:spcBef>
                <a:spcPts val="1000"/>
              </a:spcBef>
            </a:pPr>
            <a:endParaRPr lang="en-US" sz="2000">
              <a:solidFill>
                <a:schemeClr val="tx1">
                  <a:lumMod val="75000"/>
                  <a:lumOff val="25000"/>
                </a:schemeClr>
              </a:solidFill>
            </a:endParaRPr>
          </a:p>
        </p:txBody>
      </p:sp>
      <p:pic>
        <p:nvPicPr>
          <p:cNvPr id="13" name="Picture 6" descr="A swirling meteorite">
            <a:extLst>
              <a:ext uri="{FF2B5EF4-FFF2-40B4-BE49-F238E27FC236}">
                <a16:creationId xmlns:a16="http://schemas.microsoft.com/office/drawing/2014/main" id="{E235B150-7B22-5B42-E3E8-83878474E80E}"/>
              </a:ext>
            </a:extLst>
          </p:cNvPr>
          <p:cNvPicPr>
            <a:picLocks noChangeAspect="1"/>
          </p:cNvPicPr>
          <p:nvPr/>
        </p:nvPicPr>
        <p:blipFill rotWithShape="1">
          <a:blip r:embed="rId2"/>
          <a:srcRect l="30384" r="25672"/>
          <a:stretch/>
        </p:blipFill>
        <p:spPr>
          <a:xfrm>
            <a:off x="20" y="10"/>
            <a:ext cx="3490702" cy="5143490"/>
          </a:xfrm>
          <a:prstGeom prst="rect">
            <a:avLst/>
          </a:prstGeom>
        </p:spPr>
      </p:pic>
      <p:sp>
        <p:nvSpPr>
          <p:cNvPr id="4" name="Footer Placeholder 3">
            <a:extLst>
              <a:ext uri="{FF2B5EF4-FFF2-40B4-BE49-F238E27FC236}">
                <a16:creationId xmlns:a16="http://schemas.microsoft.com/office/drawing/2014/main" id="{9A1A99BF-53AE-F63F-78A0-F251CE6CE881}"/>
              </a:ext>
            </a:extLst>
          </p:cNvPr>
          <p:cNvSpPr>
            <a:spLocks noGrp="1"/>
          </p:cNvSpPr>
          <p:nvPr>
            <p:ph type="ftr" sz="quarter" idx="11"/>
          </p:nvPr>
        </p:nvSpPr>
        <p:spPr>
          <a:xfrm>
            <a:off x="4094227" y="4677804"/>
            <a:ext cx="2656617" cy="234975"/>
          </a:xfrm>
        </p:spPr>
        <p:txBody>
          <a:bodyPr vert="horz" lIns="91440" tIns="45720" rIns="91440" bIns="45720" rtlCol="0" anchor="ctr">
            <a:normAutofit fontScale="92500" lnSpcReduction="10000"/>
          </a:bodyPr>
          <a:lstStyle/>
          <a:p>
            <a:endParaRPr lang="en-US" sz="1050"/>
          </a:p>
        </p:txBody>
      </p:sp>
      <p:sp>
        <p:nvSpPr>
          <p:cNvPr id="5" name="Slide Number Placeholder 4">
            <a:extLst>
              <a:ext uri="{FF2B5EF4-FFF2-40B4-BE49-F238E27FC236}">
                <a16:creationId xmlns:a16="http://schemas.microsoft.com/office/drawing/2014/main" id="{67A8B6FB-4BCA-A2D4-75E7-8ABA1D2F1E69}"/>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pPr>
            <a:fld id="{8A7A6979-0714-4377-B894-6BE4C2D6E202}" type="slidenum">
              <a:rPr lang="en-US" sz="700" smtClean="0"/>
              <a:pPr>
                <a:lnSpc>
                  <a:spcPct val="90000"/>
                </a:lnSpc>
                <a:spcAft>
                  <a:spcPts val="600"/>
                </a:spcAft>
              </a:pPr>
              <a:t>11</a:t>
            </a:fld>
            <a:endParaRPr lang="en-US" sz="700"/>
          </a:p>
        </p:txBody>
      </p:sp>
    </p:spTree>
    <p:extLst>
      <p:ext uri="{BB962C8B-B14F-4D97-AF65-F5344CB8AC3E}">
        <p14:creationId xmlns:p14="http://schemas.microsoft.com/office/powerpoint/2010/main" val="49066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9472"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4AD549-2453-A6B7-F078-6F348CF7289E}"/>
              </a:ext>
            </a:extLst>
          </p:cNvPr>
          <p:cNvSpPr>
            <a:spLocks noGrp="1"/>
          </p:cNvSpPr>
          <p:nvPr>
            <p:ph type="title"/>
          </p:nvPr>
        </p:nvSpPr>
        <p:spPr>
          <a:xfrm>
            <a:off x="478416" y="2170102"/>
            <a:ext cx="2090601" cy="803297"/>
          </a:xfrm>
        </p:spPr>
        <p:txBody>
          <a:bodyPr vert="horz" lIns="182880" tIns="182880" rIns="182880" bIns="182880" rtlCol="0" anchor="ctr">
            <a:normAutofit/>
          </a:bodyPr>
          <a:lstStyle/>
          <a:p>
            <a:pPr defTabSz="914400"/>
            <a:r>
              <a:rPr lang="en-US" sz="1200" spc="200" dirty="0">
                <a:solidFill>
                  <a:srgbClr val="262626"/>
                </a:solidFill>
              </a:rPr>
              <a:t>Level 1: General Classes</a:t>
            </a:r>
          </a:p>
        </p:txBody>
      </p:sp>
      <p:sp>
        <p:nvSpPr>
          <p:cNvPr id="18" name="Rectangle 13">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389" y="480060"/>
            <a:ext cx="5135551"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0006" y="604767"/>
            <a:ext cx="4881633"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class&#10;&#10;Description automatically generated">
            <a:extLst>
              <a:ext uri="{FF2B5EF4-FFF2-40B4-BE49-F238E27FC236}">
                <a16:creationId xmlns:a16="http://schemas.microsoft.com/office/drawing/2014/main" id="{56208673-76AC-8E66-52C3-D3633EA828E8}"/>
              </a:ext>
            </a:extLst>
          </p:cNvPr>
          <p:cNvPicPr>
            <a:picLocks noGrp="1" noChangeAspect="1"/>
          </p:cNvPicPr>
          <p:nvPr>
            <p:ph idx="1"/>
          </p:nvPr>
        </p:nvPicPr>
        <p:blipFill>
          <a:blip r:embed="rId3"/>
          <a:stretch>
            <a:fillRect/>
          </a:stretch>
        </p:blipFill>
        <p:spPr>
          <a:xfrm>
            <a:off x="3700459" y="842271"/>
            <a:ext cx="4841180" cy="3376722"/>
          </a:xfrm>
          <a:prstGeom prst="rect">
            <a:avLst/>
          </a:prstGeom>
        </p:spPr>
      </p:pic>
      <p:sp>
        <p:nvSpPr>
          <p:cNvPr id="4" name="Footer Placeholder 3">
            <a:extLst>
              <a:ext uri="{FF2B5EF4-FFF2-40B4-BE49-F238E27FC236}">
                <a16:creationId xmlns:a16="http://schemas.microsoft.com/office/drawing/2014/main" id="{24281191-5901-5F47-AA40-38227D24DDDD}"/>
              </a:ext>
            </a:extLst>
          </p:cNvPr>
          <p:cNvSpPr>
            <a:spLocks noGrp="1"/>
          </p:cNvSpPr>
          <p:nvPr>
            <p:ph type="ftr" sz="quarter" idx="11"/>
          </p:nvPr>
        </p:nvSpPr>
        <p:spPr>
          <a:xfrm>
            <a:off x="731813" y="4677156"/>
            <a:ext cx="4047130" cy="240030"/>
          </a:xfrm>
        </p:spPr>
        <p:txBody>
          <a:bodyPr vert="horz" lIns="91440" tIns="45720" rIns="91440" bIns="45720" rtlCol="0" anchor="ctr">
            <a:normAutofit/>
          </a:bodyPr>
          <a:lstStyle/>
          <a:p>
            <a:pPr>
              <a:lnSpc>
                <a:spcPct val="90000"/>
              </a:lnSpc>
              <a:spcAft>
                <a:spcPts val="600"/>
              </a:spcAft>
            </a:pPr>
            <a:r>
              <a:rPr lang="en-US" sz="1050" kern="1200">
                <a:solidFill>
                  <a:schemeClr val="bg1">
                    <a:alpha val="70000"/>
                  </a:schemeClr>
                </a:solidFill>
                <a:latin typeface="+mn-lt"/>
                <a:ea typeface="+mn-ea"/>
                <a:cs typeface="+mn-cs"/>
              </a:rPr>
              <a:t>NASA Open Science Platform</a:t>
            </a:r>
          </a:p>
        </p:txBody>
      </p:sp>
      <p:sp>
        <p:nvSpPr>
          <p:cNvPr id="5" name="Slide Number Placeholder 4">
            <a:extLst>
              <a:ext uri="{FF2B5EF4-FFF2-40B4-BE49-F238E27FC236}">
                <a16:creationId xmlns:a16="http://schemas.microsoft.com/office/drawing/2014/main" id="{6CB7C92E-389D-4FD7-37F5-FF1451A5243C}"/>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12</a:t>
            </a:fld>
            <a:endParaRPr lang="en-US" sz="700"/>
          </a:p>
        </p:txBody>
      </p:sp>
    </p:spTree>
    <p:extLst>
      <p:ext uri="{BB962C8B-B14F-4D97-AF65-F5344CB8AC3E}">
        <p14:creationId xmlns:p14="http://schemas.microsoft.com/office/powerpoint/2010/main" val="3840722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D549-2453-A6B7-F078-6F348CF7289E}"/>
              </a:ext>
            </a:extLst>
          </p:cNvPr>
          <p:cNvSpPr>
            <a:spLocks noGrp="1"/>
          </p:cNvSpPr>
          <p:nvPr>
            <p:ph type="title"/>
          </p:nvPr>
        </p:nvSpPr>
        <p:spPr>
          <a:xfrm>
            <a:off x="603504" y="1790058"/>
            <a:ext cx="3364992" cy="1234440"/>
          </a:xfrm>
        </p:spPr>
        <p:txBody>
          <a:bodyPr vert="horz" lIns="274320" tIns="182880" rIns="274320" bIns="182880" rtlCol="0" anchor="ctr" anchorCtr="1">
            <a:normAutofit/>
          </a:bodyPr>
          <a:lstStyle/>
          <a:p>
            <a:pPr defTabSz="914400"/>
            <a:r>
              <a:rPr lang="en-US" sz="2400" spc="200">
                <a:solidFill>
                  <a:srgbClr val="262626"/>
                </a:solidFill>
              </a:rPr>
              <a:t>Level 2: Class Family Trees</a:t>
            </a:r>
          </a:p>
        </p:txBody>
      </p:sp>
      <p:sp>
        <p:nvSpPr>
          <p:cNvPr id="28" name="Rectangle 27">
            <a:extLst>
              <a:ext uri="{FF2B5EF4-FFF2-40B4-BE49-F238E27FC236}">
                <a16:creationId xmlns:a16="http://schemas.microsoft.com/office/drawing/2014/main" id="{379FB9E8-24BD-4435-88BA-64B681D92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9"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diagram of a child classes&#10;&#10;Description automatically generated">
            <a:extLst>
              <a:ext uri="{FF2B5EF4-FFF2-40B4-BE49-F238E27FC236}">
                <a16:creationId xmlns:a16="http://schemas.microsoft.com/office/drawing/2014/main" id="{176E69DA-FF1E-8F98-DE5D-86286E5ECE3F}"/>
              </a:ext>
            </a:extLst>
          </p:cNvPr>
          <p:cNvPicPr>
            <a:picLocks noGrp="1" noChangeAspect="1"/>
          </p:cNvPicPr>
          <p:nvPr>
            <p:ph idx="1"/>
          </p:nvPr>
        </p:nvPicPr>
        <p:blipFill>
          <a:blip r:embed="rId3"/>
          <a:stretch>
            <a:fillRect/>
          </a:stretch>
        </p:blipFill>
        <p:spPr>
          <a:xfrm>
            <a:off x="5168347" y="34145"/>
            <a:ext cx="3497191" cy="3208673"/>
          </a:xfrm>
          <a:prstGeom prst="rect">
            <a:avLst/>
          </a:prstGeom>
        </p:spPr>
      </p:pic>
      <p:sp>
        <p:nvSpPr>
          <p:cNvPr id="4" name="Footer Placeholder 3">
            <a:extLst>
              <a:ext uri="{FF2B5EF4-FFF2-40B4-BE49-F238E27FC236}">
                <a16:creationId xmlns:a16="http://schemas.microsoft.com/office/drawing/2014/main" id="{24281191-5901-5F47-AA40-38227D24DDDD}"/>
              </a:ext>
            </a:extLst>
          </p:cNvPr>
          <p:cNvSpPr>
            <a:spLocks noGrp="1"/>
          </p:cNvSpPr>
          <p:nvPr>
            <p:ph type="ftr" sz="quarter" idx="11"/>
          </p:nvPr>
        </p:nvSpPr>
        <p:spPr>
          <a:xfrm>
            <a:off x="603504" y="4668495"/>
            <a:ext cx="4446268" cy="234975"/>
          </a:xfrm>
        </p:spPr>
        <p:txBody>
          <a:bodyPr vert="horz" lIns="91440" tIns="45720" rIns="91440" bIns="45720" rtlCol="0" anchor="ctr">
            <a:normAutofit/>
          </a:bodyPr>
          <a:lstStyle/>
          <a:p>
            <a:pPr>
              <a:lnSpc>
                <a:spcPct val="90000"/>
              </a:lnSpc>
              <a:spcAft>
                <a:spcPts val="600"/>
              </a:spcAft>
            </a:pPr>
            <a:r>
              <a:rPr lang="en-US" sz="1000" kern="1200" dirty="0">
                <a:solidFill>
                  <a:schemeClr val="tx1">
                    <a:alpha val="70000"/>
                  </a:schemeClr>
                </a:solidFill>
                <a:latin typeface="+mn-lt"/>
                <a:ea typeface="+mn-ea"/>
                <a:cs typeface="+mn-cs"/>
              </a:rPr>
              <a:t>NASA Open Science Platform</a:t>
            </a:r>
          </a:p>
        </p:txBody>
      </p:sp>
      <p:pic>
        <p:nvPicPr>
          <p:cNvPr id="13" name="Picture 12" descr="A diagram of a test case&#10;&#10;Description automatically generated">
            <a:extLst>
              <a:ext uri="{FF2B5EF4-FFF2-40B4-BE49-F238E27FC236}">
                <a16:creationId xmlns:a16="http://schemas.microsoft.com/office/drawing/2014/main" id="{5738B1C8-AE95-5224-BDF8-A868263BBAC3}"/>
              </a:ext>
            </a:extLst>
          </p:cNvPr>
          <p:cNvPicPr>
            <a:picLocks noChangeAspect="1"/>
          </p:cNvPicPr>
          <p:nvPr/>
        </p:nvPicPr>
        <p:blipFill>
          <a:blip r:embed="rId4"/>
          <a:stretch>
            <a:fillRect/>
          </a:stretch>
        </p:blipFill>
        <p:spPr>
          <a:xfrm>
            <a:off x="5233857" y="3379383"/>
            <a:ext cx="3366170" cy="1729972"/>
          </a:xfrm>
          <a:prstGeom prst="rect">
            <a:avLst/>
          </a:prstGeom>
        </p:spPr>
      </p:pic>
      <p:sp>
        <p:nvSpPr>
          <p:cNvPr id="5" name="Slide Number Placeholder 4">
            <a:extLst>
              <a:ext uri="{FF2B5EF4-FFF2-40B4-BE49-F238E27FC236}">
                <a16:creationId xmlns:a16="http://schemas.microsoft.com/office/drawing/2014/main" id="{6CB7C92E-389D-4FD7-37F5-FF1451A5243C}"/>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13</a:t>
            </a:fld>
            <a:endParaRPr lang="en-US" sz="700"/>
          </a:p>
        </p:txBody>
      </p:sp>
    </p:spTree>
    <p:extLst>
      <p:ext uri="{BB962C8B-B14F-4D97-AF65-F5344CB8AC3E}">
        <p14:creationId xmlns:p14="http://schemas.microsoft.com/office/powerpoint/2010/main" val="194895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153F0-010B-2F7C-E486-544EAE8C4CEC}"/>
              </a:ext>
            </a:extLst>
          </p:cNvPr>
          <p:cNvSpPr>
            <a:spLocks noGrp="1"/>
          </p:cNvSpPr>
          <p:nvPr>
            <p:ph type="title"/>
          </p:nvPr>
        </p:nvSpPr>
        <p:spPr/>
        <p:txBody>
          <a:bodyPr/>
          <a:lstStyle/>
          <a:p>
            <a:r>
              <a:rPr lang="en-US" dirty="0"/>
              <a:t>Level 3: Model-Specific Classes</a:t>
            </a:r>
          </a:p>
        </p:txBody>
      </p:sp>
      <p:pic>
        <p:nvPicPr>
          <p:cNvPr id="7" name="Content Placeholder 6" descr="A diagram of a model report&#10;&#10;Description automatically generated">
            <a:extLst>
              <a:ext uri="{FF2B5EF4-FFF2-40B4-BE49-F238E27FC236}">
                <a16:creationId xmlns:a16="http://schemas.microsoft.com/office/drawing/2014/main" id="{FEB73B38-9F34-DAAD-32E0-897C58497FE3}"/>
              </a:ext>
            </a:extLst>
          </p:cNvPr>
          <p:cNvPicPr>
            <a:picLocks noGrp="1" noChangeAspect="1"/>
          </p:cNvPicPr>
          <p:nvPr>
            <p:ph idx="1"/>
          </p:nvPr>
        </p:nvPicPr>
        <p:blipFill>
          <a:blip r:embed="rId3"/>
          <a:stretch>
            <a:fillRect/>
          </a:stretch>
        </p:blipFill>
        <p:spPr>
          <a:xfrm>
            <a:off x="358283" y="2038725"/>
            <a:ext cx="5797550" cy="2050130"/>
          </a:xfrm>
          <a:ln w="12700">
            <a:solidFill>
              <a:schemeClr val="tx2"/>
            </a:solidFill>
          </a:ln>
        </p:spPr>
      </p:pic>
      <p:sp>
        <p:nvSpPr>
          <p:cNvPr id="4" name="Footer Placeholder 3">
            <a:extLst>
              <a:ext uri="{FF2B5EF4-FFF2-40B4-BE49-F238E27FC236}">
                <a16:creationId xmlns:a16="http://schemas.microsoft.com/office/drawing/2014/main" id="{15862775-6080-7620-7E4C-286DCDFBDC44}"/>
              </a:ext>
            </a:extLst>
          </p:cNvPr>
          <p:cNvSpPr>
            <a:spLocks noGrp="1"/>
          </p:cNvSpPr>
          <p:nvPr>
            <p:ph type="ftr" sz="quarter" idx="11"/>
          </p:nvPr>
        </p:nvSpPr>
        <p:spPr/>
        <p:txBody>
          <a:bodyPr/>
          <a:lstStyle/>
          <a:p>
            <a:r>
              <a:rPr lang="en-US"/>
              <a:t>NASA Open Science Platform</a:t>
            </a:r>
            <a:endParaRPr lang="en-US" dirty="0"/>
          </a:p>
        </p:txBody>
      </p:sp>
      <p:pic>
        <p:nvPicPr>
          <p:cNvPr id="14" name="Picture 13" descr="A diagram of a diagram&#10;&#10;Description automatically generated">
            <a:extLst>
              <a:ext uri="{FF2B5EF4-FFF2-40B4-BE49-F238E27FC236}">
                <a16:creationId xmlns:a16="http://schemas.microsoft.com/office/drawing/2014/main" id="{23CF9074-CF54-DD64-B46A-E2EE56892807}"/>
              </a:ext>
            </a:extLst>
          </p:cNvPr>
          <p:cNvPicPr>
            <a:picLocks noChangeAspect="1"/>
          </p:cNvPicPr>
          <p:nvPr/>
        </p:nvPicPr>
        <p:blipFill>
          <a:blip r:embed="rId4"/>
          <a:stretch>
            <a:fillRect/>
          </a:stretch>
        </p:blipFill>
        <p:spPr>
          <a:xfrm>
            <a:off x="6685623" y="4042024"/>
            <a:ext cx="1852719" cy="1020206"/>
          </a:xfrm>
          <a:prstGeom prst="rect">
            <a:avLst/>
          </a:prstGeom>
          <a:ln>
            <a:solidFill>
              <a:schemeClr val="accent2"/>
            </a:solidFill>
          </a:ln>
        </p:spPr>
      </p:pic>
      <p:sp>
        <p:nvSpPr>
          <p:cNvPr id="5" name="Slide Number Placeholder 4">
            <a:extLst>
              <a:ext uri="{FF2B5EF4-FFF2-40B4-BE49-F238E27FC236}">
                <a16:creationId xmlns:a16="http://schemas.microsoft.com/office/drawing/2014/main" id="{A194A00E-FEB7-DAB1-0399-98CDB6700D95}"/>
              </a:ext>
            </a:extLst>
          </p:cNvPr>
          <p:cNvSpPr>
            <a:spLocks noGrp="1"/>
          </p:cNvSpPr>
          <p:nvPr>
            <p:ph type="sldNum" sz="quarter" idx="12"/>
          </p:nvPr>
        </p:nvSpPr>
        <p:spPr/>
        <p:txBody>
          <a:bodyPr/>
          <a:lstStyle/>
          <a:p>
            <a:pPr>
              <a:defRPr/>
            </a:pPr>
            <a:fld id="{87A73027-0A44-0F48-AB89-950B55EFBEFD}" type="slidenum">
              <a:rPr lang="en-US" smtClean="0"/>
              <a:pPr>
                <a:defRPr/>
              </a:pPr>
              <a:t>14</a:t>
            </a:fld>
            <a:endParaRPr lang="en-US" dirty="0"/>
          </a:p>
        </p:txBody>
      </p:sp>
      <p:pic>
        <p:nvPicPr>
          <p:cNvPr id="9" name="Picture 8" descr="A diagram of a diagram&#10;&#10;Description automatically generated">
            <a:extLst>
              <a:ext uri="{FF2B5EF4-FFF2-40B4-BE49-F238E27FC236}">
                <a16:creationId xmlns:a16="http://schemas.microsoft.com/office/drawing/2014/main" id="{B28BC2BC-4AA0-30D0-9FEE-6FF53EC2B61D}"/>
              </a:ext>
            </a:extLst>
          </p:cNvPr>
          <p:cNvPicPr>
            <a:picLocks noChangeAspect="1"/>
          </p:cNvPicPr>
          <p:nvPr/>
        </p:nvPicPr>
        <p:blipFill>
          <a:blip r:embed="rId5"/>
          <a:stretch>
            <a:fillRect/>
          </a:stretch>
        </p:blipFill>
        <p:spPr>
          <a:xfrm>
            <a:off x="6685623" y="1700900"/>
            <a:ext cx="1852720" cy="1020207"/>
          </a:xfrm>
          <a:prstGeom prst="rect">
            <a:avLst/>
          </a:prstGeom>
          <a:ln>
            <a:solidFill>
              <a:schemeClr val="accent2"/>
            </a:solidFill>
          </a:ln>
        </p:spPr>
      </p:pic>
      <p:pic>
        <p:nvPicPr>
          <p:cNvPr id="12" name="Picture 11" descr="A diagram of a diagram&#10;&#10;Description automatically generated">
            <a:extLst>
              <a:ext uri="{FF2B5EF4-FFF2-40B4-BE49-F238E27FC236}">
                <a16:creationId xmlns:a16="http://schemas.microsoft.com/office/drawing/2014/main" id="{822FB425-36AC-AC6D-220D-E7F2A771B64E}"/>
              </a:ext>
            </a:extLst>
          </p:cNvPr>
          <p:cNvPicPr>
            <a:picLocks noChangeAspect="1"/>
          </p:cNvPicPr>
          <p:nvPr/>
        </p:nvPicPr>
        <p:blipFill>
          <a:blip r:embed="rId6"/>
          <a:stretch>
            <a:fillRect/>
          </a:stretch>
        </p:blipFill>
        <p:spPr>
          <a:xfrm>
            <a:off x="6685623" y="2871462"/>
            <a:ext cx="1852719" cy="1020207"/>
          </a:xfrm>
          <a:prstGeom prst="rect">
            <a:avLst/>
          </a:prstGeom>
          <a:ln>
            <a:solidFill>
              <a:schemeClr val="accent2"/>
            </a:solidFill>
          </a:ln>
        </p:spPr>
      </p:pic>
    </p:spTree>
    <p:extLst>
      <p:ext uri="{BB962C8B-B14F-4D97-AF65-F5344CB8AC3E}">
        <p14:creationId xmlns:p14="http://schemas.microsoft.com/office/powerpoint/2010/main" val="417348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54FE-6078-6D67-2701-21D2CF57011A}"/>
              </a:ext>
            </a:extLst>
          </p:cNvPr>
          <p:cNvSpPr>
            <a:spLocks noGrp="1"/>
          </p:cNvSpPr>
          <p:nvPr>
            <p:ph type="title"/>
          </p:nvPr>
        </p:nvSpPr>
        <p:spPr>
          <a:xfrm>
            <a:off x="4094226" y="1790058"/>
            <a:ext cx="4446269" cy="1234440"/>
          </a:xfrm>
        </p:spPr>
        <p:txBody>
          <a:bodyPr vert="horz" lIns="274320" tIns="182880" rIns="274320" bIns="182880" rtlCol="0" anchor="ctr" anchorCtr="1">
            <a:normAutofit/>
          </a:bodyPr>
          <a:lstStyle/>
          <a:p>
            <a:pPr defTabSz="914400"/>
            <a:r>
              <a:rPr lang="en-US" sz="3300" spc="200" dirty="0"/>
              <a:t>Demonstration</a:t>
            </a:r>
          </a:p>
        </p:txBody>
      </p:sp>
      <p:sp>
        <p:nvSpPr>
          <p:cNvPr id="6" name="Text Placeholder 5">
            <a:extLst>
              <a:ext uri="{FF2B5EF4-FFF2-40B4-BE49-F238E27FC236}">
                <a16:creationId xmlns:a16="http://schemas.microsoft.com/office/drawing/2014/main" id="{95B8304A-0A69-BEBB-2400-A0D12C89D005}"/>
              </a:ext>
            </a:extLst>
          </p:cNvPr>
          <p:cNvSpPr>
            <a:spLocks noGrp="1"/>
          </p:cNvSpPr>
          <p:nvPr>
            <p:ph type="body" idx="1"/>
          </p:nvPr>
        </p:nvSpPr>
        <p:spPr>
          <a:xfrm>
            <a:off x="4094226" y="3264408"/>
            <a:ext cx="4446269" cy="929920"/>
          </a:xfrm>
        </p:spPr>
        <p:txBody>
          <a:bodyPr vert="horz" lIns="91440" tIns="45720" rIns="91440" bIns="45720" rtlCol="0">
            <a:normAutofit/>
          </a:bodyPr>
          <a:lstStyle/>
          <a:p>
            <a:pPr algn="ctr" defTabSz="914400">
              <a:spcBef>
                <a:spcPts val="1000"/>
              </a:spcBef>
            </a:pPr>
            <a:r>
              <a:rPr lang="en-US" sz="1600" dirty="0">
                <a:solidFill>
                  <a:schemeClr val="tx1">
                    <a:lumMod val="75000"/>
                    <a:lumOff val="25000"/>
                  </a:schemeClr>
                </a:solidFill>
              </a:rPr>
              <a:t>* Running template not models themselves *</a:t>
            </a:r>
          </a:p>
        </p:txBody>
      </p:sp>
      <p:pic>
        <p:nvPicPr>
          <p:cNvPr id="9" name="Picture 7" descr="Data concept">
            <a:extLst>
              <a:ext uri="{FF2B5EF4-FFF2-40B4-BE49-F238E27FC236}">
                <a16:creationId xmlns:a16="http://schemas.microsoft.com/office/drawing/2014/main" id="{2D49BE3F-3553-F855-4B8B-543664E05C35}"/>
              </a:ext>
            </a:extLst>
          </p:cNvPr>
          <p:cNvPicPr>
            <a:picLocks noChangeAspect="1"/>
          </p:cNvPicPr>
          <p:nvPr/>
        </p:nvPicPr>
        <p:blipFill rotWithShape="1">
          <a:blip r:embed="rId3"/>
          <a:srcRect l="11101" r="37999"/>
          <a:stretch/>
        </p:blipFill>
        <p:spPr>
          <a:xfrm>
            <a:off x="20" y="10"/>
            <a:ext cx="3490702" cy="5143490"/>
          </a:xfrm>
          <a:prstGeom prst="rect">
            <a:avLst/>
          </a:prstGeom>
        </p:spPr>
      </p:pic>
      <p:sp>
        <p:nvSpPr>
          <p:cNvPr id="4" name="Footer Placeholder 3">
            <a:extLst>
              <a:ext uri="{FF2B5EF4-FFF2-40B4-BE49-F238E27FC236}">
                <a16:creationId xmlns:a16="http://schemas.microsoft.com/office/drawing/2014/main" id="{6836884A-C4EF-6A05-453C-354D67B7186F}"/>
              </a:ext>
            </a:extLst>
          </p:cNvPr>
          <p:cNvSpPr>
            <a:spLocks noGrp="1"/>
          </p:cNvSpPr>
          <p:nvPr>
            <p:ph type="ftr" sz="quarter" idx="11"/>
          </p:nvPr>
        </p:nvSpPr>
        <p:spPr>
          <a:xfrm>
            <a:off x="4094227" y="4677804"/>
            <a:ext cx="2656617" cy="234975"/>
          </a:xfrm>
        </p:spPr>
        <p:txBody>
          <a:bodyPr vert="horz" lIns="91440" tIns="45720" rIns="91440" bIns="45720" rtlCol="0" anchor="ctr">
            <a:normAutofit fontScale="92500" lnSpcReduction="10000"/>
          </a:bodyPr>
          <a:lstStyle/>
          <a:p>
            <a:endParaRPr lang="en-US" sz="1050"/>
          </a:p>
        </p:txBody>
      </p:sp>
      <p:sp>
        <p:nvSpPr>
          <p:cNvPr id="5" name="Slide Number Placeholder 4">
            <a:extLst>
              <a:ext uri="{FF2B5EF4-FFF2-40B4-BE49-F238E27FC236}">
                <a16:creationId xmlns:a16="http://schemas.microsoft.com/office/drawing/2014/main" id="{CB7DED0E-D9A1-1F3A-E02E-E8752D88E3CB}"/>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pPr>
            <a:fld id="{8A7A6979-0714-4377-B894-6BE4C2D6E202}" type="slidenum">
              <a:rPr lang="en-US" sz="700" smtClean="0"/>
              <a:pPr>
                <a:lnSpc>
                  <a:spcPct val="90000"/>
                </a:lnSpc>
                <a:spcAft>
                  <a:spcPts val="600"/>
                </a:spcAft>
              </a:pPr>
              <a:t>15</a:t>
            </a:fld>
            <a:endParaRPr lang="en-US" sz="700"/>
          </a:p>
        </p:txBody>
      </p:sp>
    </p:spTree>
    <p:extLst>
      <p:ext uri="{BB962C8B-B14F-4D97-AF65-F5344CB8AC3E}">
        <p14:creationId xmlns:p14="http://schemas.microsoft.com/office/powerpoint/2010/main" val="337339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5BF5-D33C-B869-2558-581C9162E397}"/>
              </a:ext>
            </a:extLst>
          </p:cNvPr>
          <p:cNvSpPr>
            <a:spLocks noGrp="1"/>
          </p:cNvSpPr>
          <p:nvPr>
            <p:ph type="title"/>
          </p:nvPr>
        </p:nvSpPr>
        <p:spPr>
          <a:xfrm>
            <a:off x="4094226" y="1790058"/>
            <a:ext cx="4446269" cy="1234440"/>
          </a:xfrm>
        </p:spPr>
        <p:txBody>
          <a:bodyPr vert="horz" lIns="274320" tIns="182880" rIns="274320" bIns="182880" rtlCol="0" anchor="ctr" anchorCtr="1">
            <a:normAutofit/>
          </a:bodyPr>
          <a:lstStyle/>
          <a:p>
            <a:pPr defTabSz="914400"/>
            <a:r>
              <a:rPr lang="en-US" sz="3800" spc="200" dirty="0"/>
              <a:t>Conclusion</a:t>
            </a:r>
          </a:p>
        </p:txBody>
      </p:sp>
      <p:sp>
        <p:nvSpPr>
          <p:cNvPr id="3" name="Text Placeholder 2">
            <a:extLst>
              <a:ext uri="{FF2B5EF4-FFF2-40B4-BE49-F238E27FC236}">
                <a16:creationId xmlns:a16="http://schemas.microsoft.com/office/drawing/2014/main" id="{4CEC9206-91F8-0FDB-7F6F-C867859E5D29}"/>
              </a:ext>
            </a:extLst>
          </p:cNvPr>
          <p:cNvSpPr>
            <a:spLocks noGrp="1"/>
          </p:cNvSpPr>
          <p:nvPr>
            <p:ph type="body" idx="1"/>
          </p:nvPr>
        </p:nvSpPr>
        <p:spPr>
          <a:xfrm>
            <a:off x="4094226" y="3264408"/>
            <a:ext cx="4446269" cy="929920"/>
          </a:xfrm>
        </p:spPr>
        <p:txBody>
          <a:bodyPr vert="horz" lIns="91440" tIns="45720" rIns="91440" bIns="45720" rtlCol="0">
            <a:normAutofit/>
          </a:bodyPr>
          <a:lstStyle/>
          <a:p>
            <a:pPr algn="ctr" defTabSz="914400">
              <a:spcBef>
                <a:spcPts val="1000"/>
              </a:spcBef>
            </a:pPr>
            <a:endParaRPr lang="en-US" sz="2000">
              <a:solidFill>
                <a:schemeClr val="tx1">
                  <a:lumMod val="75000"/>
                  <a:lumOff val="25000"/>
                </a:schemeClr>
              </a:solidFill>
            </a:endParaRPr>
          </a:p>
        </p:txBody>
      </p:sp>
      <p:pic>
        <p:nvPicPr>
          <p:cNvPr id="7" name="Picture 6">
            <a:extLst>
              <a:ext uri="{FF2B5EF4-FFF2-40B4-BE49-F238E27FC236}">
                <a16:creationId xmlns:a16="http://schemas.microsoft.com/office/drawing/2014/main" id="{A4AB39D9-C7AF-41C2-4B57-6C1F88F74EF5}"/>
              </a:ext>
            </a:extLst>
          </p:cNvPr>
          <p:cNvPicPr>
            <a:picLocks noChangeAspect="1"/>
          </p:cNvPicPr>
          <p:nvPr/>
        </p:nvPicPr>
        <p:blipFill rotWithShape="1">
          <a:blip r:embed="rId3"/>
          <a:srcRect l="51770" r="5984" b="2"/>
          <a:stretch/>
        </p:blipFill>
        <p:spPr>
          <a:xfrm>
            <a:off x="20" y="10"/>
            <a:ext cx="3490702" cy="5143490"/>
          </a:xfrm>
          <a:prstGeom prst="rect">
            <a:avLst/>
          </a:prstGeom>
        </p:spPr>
      </p:pic>
      <p:sp>
        <p:nvSpPr>
          <p:cNvPr id="4" name="Footer Placeholder 3">
            <a:extLst>
              <a:ext uri="{FF2B5EF4-FFF2-40B4-BE49-F238E27FC236}">
                <a16:creationId xmlns:a16="http://schemas.microsoft.com/office/drawing/2014/main" id="{3B5D6A99-558A-2C60-9B1C-C9A14B8606E3}"/>
              </a:ext>
            </a:extLst>
          </p:cNvPr>
          <p:cNvSpPr>
            <a:spLocks noGrp="1"/>
          </p:cNvSpPr>
          <p:nvPr>
            <p:ph type="ftr" sz="quarter" idx="11"/>
          </p:nvPr>
        </p:nvSpPr>
        <p:spPr>
          <a:xfrm>
            <a:off x="4094227" y="4677804"/>
            <a:ext cx="2656617" cy="234975"/>
          </a:xfrm>
        </p:spPr>
        <p:txBody>
          <a:bodyPr vert="horz" lIns="91440" tIns="45720" rIns="91440" bIns="45720" rtlCol="0" anchor="ctr">
            <a:normAutofit fontScale="92500" lnSpcReduction="10000"/>
          </a:bodyPr>
          <a:lstStyle/>
          <a:p>
            <a:endParaRPr lang="en-US" sz="1050"/>
          </a:p>
        </p:txBody>
      </p:sp>
      <p:sp>
        <p:nvSpPr>
          <p:cNvPr id="5" name="Slide Number Placeholder 4">
            <a:extLst>
              <a:ext uri="{FF2B5EF4-FFF2-40B4-BE49-F238E27FC236}">
                <a16:creationId xmlns:a16="http://schemas.microsoft.com/office/drawing/2014/main" id="{8807687B-FB31-F61B-C873-0C94DE8E7653}"/>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pPr>
            <a:fld id="{8A7A6979-0714-4377-B894-6BE4C2D6E202}" type="slidenum">
              <a:rPr lang="en-US" sz="700" smtClean="0"/>
              <a:pPr>
                <a:lnSpc>
                  <a:spcPct val="90000"/>
                </a:lnSpc>
                <a:spcAft>
                  <a:spcPts val="600"/>
                </a:spcAft>
              </a:pPr>
              <a:t>16</a:t>
            </a:fld>
            <a:endParaRPr lang="en-US" sz="700"/>
          </a:p>
        </p:txBody>
      </p:sp>
    </p:spTree>
    <p:extLst>
      <p:ext uri="{BB962C8B-B14F-4D97-AF65-F5344CB8AC3E}">
        <p14:creationId xmlns:p14="http://schemas.microsoft.com/office/powerpoint/2010/main" val="417155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p:txBody>
          <a:bodyPr/>
          <a:lstStyle/>
          <a:p>
            <a:r>
              <a:rPr lang="en-US" dirty="0"/>
              <a:t>Next </a:t>
            </a:r>
            <a:r>
              <a:rPr lang="en-US" dirty="0" err="1"/>
              <a:t>StePs</a:t>
            </a:r>
            <a:r>
              <a:rPr lang="en-US" dirty="0"/>
              <a:t> </a:t>
            </a:r>
          </a:p>
        </p:txBody>
      </p:sp>
      <p:sp>
        <p:nvSpPr>
          <p:cNvPr id="3" name="Content Placeholder 2">
            <a:extLst>
              <a:ext uri="{FF2B5EF4-FFF2-40B4-BE49-F238E27FC236}">
                <a16:creationId xmlns:a16="http://schemas.microsoft.com/office/drawing/2014/main" id="{3E8BB8B2-16AC-E481-1A77-FF96F86D9C71}"/>
              </a:ext>
            </a:extLst>
          </p:cNvPr>
          <p:cNvSpPr>
            <a:spLocks noGrp="1"/>
          </p:cNvSpPr>
          <p:nvPr>
            <p:ph idx="1"/>
          </p:nvPr>
        </p:nvSpPr>
        <p:spPr/>
        <p:txBody>
          <a:bodyPr>
            <a:normAutofit/>
          </a:bodyPr>
          <a:lstStyle/>
          <a:p>
            <a:pPr>
              <a:lnSpc>
                <a:spcPct val="150000"/>
              </a:lnSpc>
            </a:pPr>
            <a:r>
              <a:rPr lang="en-US" dirty="0"/>
              <a:t>Full integration of earth-systems models into ASSERT:</a:t>
            </a:r>
          </a:p>
          <a:p>
            <a:pPr lvl="1">
              <a:lnSpc>
                <a:spcPct val="150000"/>
              </a:lnSpc>
            </a:pPr>
            <a:r>
              <a:rPr lang="en-US" dirty="0"/>
              <a:t>Writing regression testing code in the current infrastructure</a:t>
            </a:r>
          </a:p>
          <a:p>
            <a:pPr lvl="1">
              <a:lnSpc>
                <a:spcPct val="150000"/>
              </a:lnSpc>
            </a:pPr>
            <a:r>
              <a:rPr lang="en-US" dirty="0"/>
              <a:t>Writing integration tests for all the added models</a:t>
            </a:r>
          </a:p>
          <a:p>
            <a:pPr lvl="1">
              <a:lnSpc>
                <a:spcPct val="150000"/>
              </a:lnSpc>
            </a:pPr>
            <a:r>
              <a:rPr lang="en-US" dirty="0"/>
              <a:t>Writing utility functions and files to the infrastructure as needed</a:t>
            </a:r>
          </a:p>
          <a:p>
            <a:pPr>
              <a:lnSpc>
                <a:spcPct val="150000"/>
              </a:lnSpc>
            </a:pPr>
            <a:r>
              <a:rPr lang="en-US" dirty="0"/>
              <a:t>Adjustment of logging as needed</a:t>
            </a:r>
          </a:p>
          <a:p>
            <a:pPr>
              <a:lnSpc>
                <a:spcPct val="150000"/>
              </a:lnSpc>
            </a:pPr>
            <a:r>
              <a:rPr lang="en-US" dirty="0"/>
              <a:t>Formatting of email report</a:t>
            </a:r>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p:txBody>
          <a:bodyPr/>
          <a:lstStyle/>
          <a:p>
            <a:r>
              <a:rPr lang="en-US"/>
              <a:t>NASA Open Science Platform</a:t>
            </a:r>
            <a:endParaRPr lang="en-US" dirty="0"/>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p:txBody>
          <a:bodyPr/>
          <a:lstStyle/>
          <a:p>
            <a:pPr>
              <a:defRPr/>
            </a:pPr>
            <a:fld id="{87A73027-0A44-0F48-AB89-950B55EFBEFD}" type="slidenum">
              <a:rPr lang="en-US" smtClean="0"/>
              <a:pPr>
                <a:defRPr/>
              </a:pPr>
              <a:t>17</a:t>
            </a:fld>
            <a:endParaRPr lang="en-US" dirty="0"/>
          </a:p>
        </p:txBody>
      </p:sp>
      <p:pic>
        <p:nvPicPr>
          <p:cNvPr id="7" name="Graphic 6" descr="Globe outline">
            <a:extLst>
              <a:ext uri="{FF2B5EF4-FFF2-40B4-BE49-F238E27FC236}">
                <a16:creationId xmlns:a16="http://schemas.microsoft.com/office/drawing/2014/main" id="{147A847F-4B95-F60A-D6C9-C97643379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9061" y="2773234"/>
            <a:ext cx="372874" cy="372874"/>
          </a:xfrm>
          <a:prstGeom prst="rect">
            <a:avLst/>
          </a:prstGeom>
        </p:spPr>
      </p:pic>
      <p:pic>
        <p:nvPicPr>
          <p:cNvPr id="9" name="Graphic 8" descr="Cmd Terminal with solid fill">
            <a:extLst>
              <a:ext uri="{FF2B5EF4-FFF2-40B4-BE49-F238E27FC236}">
                <a16:creationId xmlns:a16="http://schemas.microsoft.com/office/drawing/2014/main" id="{5DAA2444-0D63-01DC-80B0-0F898AA125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7641" y="2340552"/>
            <a:ext cx="462396" cy="462396"/>
          </a:xfrm>
          <a:prstGeom prst="rect">
            <a:avLst/>
          </a:prstGeom>
        </p:spPr>
      </p:pic>
      <p:pic>
        <p:nvPicPr>
          <p:cNvPr id="11" name="Graphic 10" descr="Tools with solid fill">
            <a:extLst>
              <a:ext uri="{FF2B5EF4-FFF2-40B4-BE49-F238E27FC236}">
                <a16:creationId xmlns:a16="http://schemas.microsoft.com/office/drawing/2014/main" id="{E2780D28-081E-FB61-875E-74580A8C5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18839" y="3164966"/>
            <a:ext cx="462396" cy="462396"/>
          </a:xfrm>
          <a:prstGeom prst="rect">
            <a:avLst/>
          </a:prstGeom>
        </p:spPr>
      </p:pic>
      <p:pic>
        <p:nvPicPr>
          <p:cNvPr id="13" name="Graphic 12" descr="Postit Notes outline">
            <a:extLst>
              <a:ext uri="{FF2B5EF4-FFF2-40B4-BE49-F238E27FC236}">
                <a16:creationId xmlns:a16="http://schemas.microsoft.com/office/drawing/2014/main" id="{7822ED31-625C-2E47-F878-0E7D1EBD51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42688" y="3489348"/>
            <a:ext cx="462396" cy="462396"/>
          </a:xfrm>
          <a:prstGeom prst="rect">
            <a:avLst/>
          </a:prstGeom>
        </p:spPr>
      </p:pic>
      <p:pic>
        <p:nvPicPr>
          <p:cNvPr id="15" name="Graphic 14" descr="Clipboard with solid fill">
            <a:extLst>
              <a:ext uri="{FF2B5EF4-FFF2-40B4-BE49-F238E27FC236}">
                <a16:creationId xmlns:a16="http://schemas.microsoft.com/office/drawing/2014/main" id="{B058DE25-464A-C823-0DA9-7C174197C5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90684" y="3942712"/>
            <a:ext cx="538329" cy="538329"/>
          </a:xfrm>
          <a:prstGeom prst="rect">
            <a:avLst/>
          </a:prstGeom>
        </p:spPr>
      </p:pic>
    </p:spTree>
    <p:extLst>
      <p:ext uri="{BB962C8B-B14F-4D97-AF65-F5344CB8AC3E}">
        <p14:creationId xmlns:p14="http://schemas.microsoft.com/office/powerpoint/2010/main" val="48756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p:txBody>
          <a:bodyPr/>
          <a:lstStyle/>
          <a:p>
            <a:r>
              <a:rPr lang="en-US" dirty="0"/>
              <a:t>Challenges </a:t>
            </a:r>
          </a:p>
        </p:txBody>
      </p:sp>
      <p:sp>
        <p:nvSpPr>
          <p:cNvPr id="3" name="Content Placeholder 2">
            <a:extLst>
              <a:ext uri="{FF2B5EF4-FFF2-40B4-BE49-F238E27FC236}">
                <a16:creationId xmlns:a16="http://schemas.microsoft.com/office/drawing/2014/main" id="{3E8BB8B2-16AC-E481-1A77-FF96F86D9C71}"/>
              </a:ext>
            </a:extLst>
          </p:cNvPr>
          <p:cNvSpPr>
            <a:spLocks noGrp="1"/>
          </p:cNvSpPr>
          <p:nvPr>
            <p:ph idx="1"/>
          </p:nvPr>
        </p:nvSpPr>
        <p:spPr/>
        <p:txBody>
          <a:bodyPr/>
          <a:lstStyle/>
          <a:p>
            <a:pPr>
              <a:lnSpc>
                <a:spcPct val="150000"/>
              </a:lnSpc>
            </a:pPr>
            <a:r>
              <a:rPr lang="en-US" dirty="0"/>
              <a:t>Keeping track of all the inheritance occurring</a:t>
            </a:r>
          </a:p>
          <a:p>
            <a:pPr>
              <a:lnSpc>
                <a:spcPct val="150000"/>
              </a:lnSpc>
            </a:pPr>
            <a:r>
              <a:rPr lang="en-US" dirty="0"/>
              <a:t>Maintaining balance between generality and specificity in the code design</a:t>
            </a:r>
          </a:p>
          <a:p>
            <a:pPr>
              <a:lnSpc>
                <a:spcPct val="150000"/>
              </a:lnSpc>
            </a:pPr>
            <a:r>
              <a:rPr lang="en-US" dirty="0"/>
              <a:t>Creating adequate unit testing for complex utility functions</a:t>
            </a:r>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p:txBody>
          <a:bodyPr/>
          <a:lstStyle/>
          <a:p>
            <a:r>
              <a:rPr lang="en-US"/>
              <a:t>NASA Open Science Platform</a:t>
            </a:r>
            <a:endParaRPr lang="en-US" dirty="0"/>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p:txBody>
          <a:bodyPr/>
          <a:lstStyle/>
          <a:p>
            <a:pPr>
              <a:defRPr/>
            </a:pPr>
            <a:fld id="{87A73027-0A44-0F48-AB89-950B55EFBEFD}" type="slidenum">
              <a:rPr lang="en-US" smtClean="0"/>
              <a:pPr>
                <a:defRPr/>
              </a:pPr>
              <a:t>18</a:t>
            </a:fld>
            <a:endParaRPr lang="en-US" dirty="0"/>
          </a:p>
        </p:txBody>
      </p:sp>
      <p:pic>
        <p:nvPicPr>
          <p:cNvPr id="6" name="Picture 5" descr="A screen shot of a computer error&#10;&#10;Description automatically generated">
            <a:extLst>
              <a:ext uri="{FF2B5EF4-FFF2-40B4-BE49-F238E27FC236}">
                <a16:creationId xmlns:a16="http://schemas.microsoft.com/office/drawing/2014/main" id="{7E6515FB-AF70-1085-5EBF-E4458DA437BD}"/>
              </a:ext>
            </a:extLst>
          </p:cNvPr>
          <p:cNvPicPr>
            <a:picLocks noChangeAspect="1"/>
          </p:cNvPicPr>
          <p:nvPr/>
        </p:nvPicPr>
        <p:blipFill rotWithShape="1">
          <a:blip r:embed="rId3"/>
          <a:srcRect t="18451"/>
          <a:stretch/>
        </p:blipFill>
        <p:spPr>
          <a:xfrm>
            <a:off x="1765501" y="3531630"/>
            <a:ext cx="5705147" cy="825176"/>
          </a:xfrm>
          <a:prstGeom prst="rect">
            <a:avLst/>
          </a:prstGeom>
        </p:spPr>
      </p:pic>
      <p:pic>
        <p:nvPicPr>
          <p:cNvPr id="8" name="Graphic 7" descr="Scales of justice with solid fill">
            <a:extLst>
              <a:ext uri="{FF2B5EF4-FFF2-40B4-BE49-F238E27FC236}">
                <a16:creationId xmlns:a16="http://schemas.microsoft.com/office/drawing/2014/main" id="{04577B47-1562-CE86-8E28-19E4229A7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4541" y="1792364"/>
            <a:ext cx="779386" cy="779386"/>
          </a:xfrm>
          <a:prstGeom prst="rect">
            <a:avLst/>
          </a:prstGeom>
        </p:spPr>
      </p:pic>
    </p:spTree>
    <p:extLst>
      <p:ext uri="{BB962C8B-B14F-4D97-AF65-F5344CB8AC3E}">
        <p14:creationId xmlns:p14="http://schemas.microsoft.com/office/powerpoint/2010/main" val="82350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p:txBody>
          <a:bodyPr>
            <a:normAutofit fontScale="90000"/>
          </a:bodyPr>
          <a:lstStyle/>
          <a:p>
            <a:r>
              <a:rPr lang="en-US" dirty="0"/>
              <a:t>References and Acknowledgements</a:t>
            </a:r>
          </a:p>
        </p:txBody>
      </p:sp>
      <p:sp>
        <p:nvSpPr>
          <p:cNvPr id="3" name="Content Placeholder 2">
            <a:extLst>
              <a:ext uri="{FF2B5EF4-FFF2-40B4-BE49-F238E27FC236}">
                <a16:creationId xmlns:a16="http://schemas.microsoft.com/office/drawing/2014/main" id="{3E8BB8B2-16AC-E481-1A77-FF96F86D9C71}"/>
              </a:ext>
            </a:extLst>
          </p:cNvPr>
          <p:cNvSpPr>
            <a:spLocks noGrp="1"/>
          </p:cNvSpPr>
          <p:nvPr>
            <p:ph sz="half" idx="1"/>
          </p:nvPr>
        </p:nvSpPr>
        <p:spPr/>
        <p:txBody>
          <a:bodyPr numCol="1">
            <a:noAutofit/>
          </a:bodyPr>
          <a:lstStyle/>
          <a:p>
            <a:pPr marL="0" indent="0" algn="ctr">
              <a:buNone/>
            </a:pPr>
            <a:r>
              <a:rPr lang="en-US" sz="1600" dirty="0"/>
              <a:t>Mentors and Colleagues:</a:t>
            </a:r>
          </a:p>
          <a:p>
            <a:pPr algn="ctr"/>
            <a:r>
              <a:rPr lang="en-US" sz="1400" dirty="0"/>
              <a:t>Carlos Cruz</a:t>
            </a:r>
          </a:p>
          <a:p>
            <a:pPr algn="ctr"/>
            <a:r>
              <a:rPr lang="en-US" sz="1400" dirty="0"/>
              <a:t>Jules </a:t>
            </a:r>
            <a:r>
              <a:rPr lang="en-US" sz="1400" dirty="0" err="1"/>
              <a:t>Kouatchou</a:t>
            </a:r>
            <a:endParaRPr lang="en-US" sz="1400" dirty="0"/>
          </a:p>
          <a:p>
            <a:pPr algn="ctr"/>
            <a:r>
              <a:rPr lang="en-US" sz="1400" dirty="0"/>
              <a:t>Bruce Van </a:t>
            </a:r>
            <a:r>
              <a:rPr lang="en-US" sz="1400" dirty="0" err="1"/>
              <a:t>Aartsen</a:t>
            </a:r>
            <a:endParaRPr lang="en-US" sz="1400" dirty="0"/>
          </a:p>
          <a:p>
            <a:pPr marL="0" indent="0" algn="ctr">
              <a:buNone/>
            </a:pPr>
            <a:endParaRPr lang="en-US" sz="1600" dirty="0"/>
          </a:p>
        </p:txBody>
      </p:sp>
      <p:sp>
        <p:nvSpPr>
          <p:cNvPr id="12" name="Content Placeholder 11">
            <a:extLst>
              <a:ext uri="{FF2B5EF4-FFF2-40B4-BE49-F238E27FC236}">
                <a16:creationId xmlns:a16="http://schemas.microsoft.com/office/drawing/2014/main" id="{C1B50426-049D-474D-7A91-324E1E1A9F7A}"/>
              </a:ext>
            </a:extLst>
          </p:cNvPr>
          <p:cNvSpPr>
            <a:spLocks noGrp="1"/>
          </p:cNvSpPr>
          <p:nvPr>
            <p:ph sz="half" idx="2"/>
          </p:nvPr>
        </p:nvSpPr>
        <p:spPr/>
        <p:txBody>
          <a:bodyPr>
            <a:normAutofit/>
          </a:bodyPr>
          <a:lstStyle/>
          <a:p>
            <a:pPr marL="0" indent="0" algn="ctr">
              <a:buNone/>
            </a:pPr>
            <a:r>
              <a:rPr lang="en-US" sz="1600" dirty="0"/>
              <a:t>Helpful Websites:</a:t>
            </a:r>
          </a:p>
          <a:p>
            <a:pPr algn="ctr"/>
            <a:r>
              <a:rPr lang="en-US" sz="1400" dirty="0" err="1"/>
              <a:t>GeeksforGeeks</a:t>
            </a:r>
            <a:endParaRPr lang="en-US" sz="1400" dirty="0"/>
          </a:p>
          <a:p>
            <a:pPr algn="ctr"/>
            <a:r>
              <a:rPr lang="en-US" sz="1400" dirty="0" err="1"/>
              <a:t>RealPython</a:t>
            </a:r>
            <a:endParaRPr lang="en-US" sz="1400" dirty="0"/>
          </a:p>
          <a:p>
            <a:pPr algn="ctr"/>
            <a:r>
              <a:rPr lang="en-US" sz="1400" dirty="0" err="1"/>
              <a:t>StackOverflow</a:t>
            </a:r>
            <a:endParaRPr lang="en-US" sz="1400" dirty="0"/>
          </a:p>
          <a:p>
            <a:pPr algn="ctr"/>
            <a:r>
              <a:rPr lang="en-US" sz="1400" dirty="0"/>
              <a:t>Python Documentation</a:t>
            </a:r>
          </a:p>
          <a:p>
            <a:pPr marL="0" indent="0" algn="ctr">
              <a:buNone/>
            </a:pPr>
            <a:endParaRPr lang="en-US" sz="1600" dirty="0"/>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p:txBody>
          <a:bodyPr/>
          <a:lstStyle/>
          <a:p>
            <a:r>
              <a:rPr lang="en-US" dirty="0"/>
              <a:t>NASA Open Science Platform</a:t>
            </a:r>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p:txBody>
          <a:bodyPr/>
          <a:lstStyle/>
          <a:p>
            <a:pPr>
              <a:defRPr/>
            </a:pPr>
            <a:fld id="{87A73027-0A44-0F48-AB89-950B55EFBEFD}" type="slidenum">
              <a:rPr lang="en-US" smtClean="0"/>
              <a:pPr>
                <a:defRPr/>
              </a:pPr>
              <a:t>19</a:t>
            </a:fld>
            <a:endParaRPr lang="en-US" dirty="0"/>
          </a:p>
        </p:txBody>
      </p:sp>
      <p:pic>
        <p:nvPicPr>
          <p:cNvPr id="7" name="Picture 6">
            <a:extLst>
              <a:ext uri="{FF2B5EF4-FFF2-40B4-BE49-F238E27FC236}">
                <a16:creationId xmlns:a16="http://schemas.microsoft.com/office/drawing/2014/main" id="{77C5F0C1-270F-73AE-C517-1E74E3CC8901}"/>
              </a:ext>
            </a:extLst>
          </p:cNvPr>
          <p:cNvPicPr>
            <a:picLocks noChangeAspect="1"/>
          </p:cNvPicPr>
          <p:nvPr/>
        </p:nvPicPr>
        <p:blipFill>
          <a:blip r:embed="rId3"/>
          <a:stretch>
            <a:fillRect/>
          </a:stretch>
        </p:blipFill>
        <p:spPr>
          <a:xfrm>
            <a:off x="5782452" y="4263188"/>
            <a:ext cx="1054100" cy="292100"/>
          </a:xfrm>
          <a:prstGeom prst="rect">
            <a:avLst/>
          </a:prstGeom>
          <a:ln>
            <a:solidFill>
              <a:schemeClr val="accent2"/>
            </a:solidFill>
          </a:ln>
        </p:spPr>
      </p:pic>
      <p:pic>
        <p:nvPicPr>
          <p:cNvPr id="9" name="Picture 8">
            <a:extLst>
              <a:ext uri="{FF2B5EF4-FFF2-40B4-BE49-F238E27FC236}">
                <a16:creationId xmlns:a16="http://schemas.microsoft.com/office/drawing/2014/main" id="{186F5316-AF63-D41F-652B-29A4A99B548A}"/>
              </a:ext>
            </a:extLst>
          </p:cNvPr>
          <p:cNvPicPr>
            <a:picLocks noChangeAspect="1"/>
          </p:cNvPicPr>
          <p:nvPr/>
        </p:nvPicPr>
        <p:blipFill>
          <a:blip r:embed="rId4"/>
          <a:stretch>
            <a:fillRect/>
          </a:stretch>
        </p:blipFill>
        <p:spPr>
          <a:xfrm>
            <a:off x="5545998" y="3681294"/>
            <a:ext cx="472908" cy="472908"/>
          </a:xfrm>
          <a:prstGeom prst="rect">
            <a:avLst/>
          </a:prstGeom>
          <a:ln w="12700">
            <a:solidFill>
              <a:schemeClr val="accent2"/>
            </a:solidFill>
          </a:ln>
        </p:spPr>
      </p:pic>
      <p:pic>
        <p:nvPicPr>
          <p:cNvPr id="10" name="Picture 9">
            <a:extLst>
              <a:ext uri="{FF2B5EF4-FFF2-40B4-BE49-F238E27FC236}">
                <a16:creationId xmlns:a16="http://schemas.microsoft.com/office/drawing/2014/main" id="{771A8A9C-4445-3499-B25F-DF0C058EF88A}"/>
              </a:ext>
            </a:extLst>
          </p:cNvPr>
          <p:cNvPicPr>
            <a:picLocks noChangeAspect="1"/>
          </p:cNvPicPr>
          <p:nvPr/>
        </p:nvPicPr>
        <p:blipFill>
          <a:blip r:embed="rId5"/>
          <a:stretch>
            <a:fillRect/>
          </a:stretch>
        </p:blipFill>
        <p:spPr>
          <a:xfrm>
            <a:off x="6249281" y="3636259"/>
            <a:ext cx="1174542" cy="511271"/>
          </a:xfrm>
          <a:prstGeom prst="rect">
            <a:avLst/>
          </a:prstGeom>
          <a:ln>
            <a:solidFill>
              <a:schemeClr val="accent2"/>
            </a:solidFill>
          </a:ln>
        </p:spPr>
      </p:pic>
      <p:pic>
        <p:nvPicPr>
          <p:cNvPr id="11" name="Picture 10">
            <a:extLst>
              <a:ext uri="{FF2B5EF4-FFF2-40B4-BE49-F238E27FC236}">
                <a16:creationId xmlns:a16="http://schemas.microsoft.com/office/drawing/2014/main" id="{60A476EB-5E64-D18D-187F-A9E51F5EE6E5}"/>
              </a:ext>
            </a:extLst>
          </p:cNvPr>
          <p:cNvPicPr>
            <a:picLocks noChangeAspect="1"/>
          </p:cNvPicPr>
          <p:nvPr/>
        </p:nvPicPr>
        <p:blipFill>
          <a:blip r:embed="rId6"/>
          <a:stretch>
            <a:fillRect/>
          </a:stretch>
        </p:blipFill>
        <p:spPr>
          <a:xfrm>
            <a:off x="2395637" y="3317874"/>
            <a:ext cx="785421" cy="836328"/>
          </a:xfrm>
          <a:prstGeom prst="rect">
            <a:avLst/>
          </a:prstGeom>
        </p:spPr>
      </p:pic>
    </p:spTree>
    <p:extLst>
      <p:ext uri="{BB962C8B-B14F-4D97-AF65-F5344CB8AC3E}">
        <p14:creationId xmlns:p14="http://schemas.microsoft.com/office/powerpoint/2010/main" val="1641033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23C8-EDE3-7487-DC9C-96B6351962F9}"/>
              </a:ext>
            </a:extLst>
          </p:cNvPr>
          <p:cNvSpPr>
            <a:spLocks noGrp="1"/>
          </p:cNvSpPr>
          <p:nvPr>
            <p:ph type="title"/>
          </p:nvPr>
        </p:nvSpPr>
        <p:spPr>
          <a:xfrm>
            <a:off x="4094226" y="1790058"/>
            <a:ext cx="4446269" cy="1234440"/>
          </a:xfrm>
        </p:spPr>
        <p:txBody>
          <a:bodyPr vert="horz" lIns="274320" tIns="182880" rIns="274320" bIns="182880" rtlCol="0" anchor="ctr" anchorCtr="1">
            <a:normAutofit/>
          </a:bodyPr>
          <a:lstStyle/>
          <a:p>
            <a:pPr defTabSz="914400"/>
            <a:r>
              <a:rPr lang="en-US" sz="3800" spc="200" dirty="0"/>
              <a:t>Background</a:t>
            </a:r>
          </a:p>
        </p:txBody>
      </p:sp>
      <p:sp>
        <p:nvSpPr>
          <p:cNvPr id="3" name="Text Placeholder 2">
            <a:extLst>
              <a:ext uri="{FF2B5EF4-FFF2-40B4-BE49-F238E27FC236}">
                <a16:creationId xmlns:a16="http://schemas.microsoft.com/office/drawing/2014/main" id="{BCD26168-100A-1EAC-0B22-C817618A087D}"/>
              </a:ext>
            </a:extLst>
          </p:cNvPr>
          <p:cNvSpPr>
            <a:spLocks noGrp="1"/>
          </p:cNvSpPr>
          <p:nvPr>
            <p:ph type="body" idx="1"/>
          </p:nvPr>
        </p:nvSpPr>
        <p:spPr>
          <a:xfrm>
            <a:off x="4094226" y="3264408"/>
            <a:ext cx="4446269" cy="929920"/>
          </a:xfrm>
        </p:spPr>
        <p:txBody>
          <a:bodyPr vert="horz" lIns="91440" tIns="45720" rIns="91440" bIns="45720" rtlCol="0">
            <a:normAutofit/>
          </a:bodyPr>
          <a:lstStyle/>
          <a:p>
            <a:pPr algn="ctr" defTabSz="914400">
              <a:spcBef>
                <a:spcPts val="1000"/>
              </a:spcBef>
            </a:pPr>
            <a:endParaRPr lang="en-US" sz="2000">
              <a:solidFill>
                <a:schemeClr val="tx1">
                  <a:lumMod val="75000"/>
                  <a:lumOff val="25000"/>
                </a:schemeClr>
              </a:solidFill>
            </a:endParaRPr>
          </a:p>
        </p:txBody>
      </p:sp>
      <p:sp>
        <p:nvSpPr>
          <p:cNvPr id="4" name="Footer Placeholder 3">
            <a:extLst>
              <a:ext uri="{FF2B5EF4-FFF2-40B4-BE49-F238E27FC236}">
                <a16:creationId xmlns:a16="http://schemas.microsoft.com/office/drawing/2014/main" id="{9A1A99BF-53AE-F63F-78A0-F251CE6CE881}"/>
              </a:ext>
            </a:extLst>
          </p:cNvPr>
          <p:cNvSpPr>
            <a:spLocks noGrp="1"/>
          </p:cNvSpPr>
          <p:nvPr>
            <p:ph type="ftr" sz="quarter" idx="11"/>
          </p:nvPr>
        </p:nvSpPr>
        <p:spPr>
          <a:xfrm>
            <a:off x="4094227" y="4677804"/>
            <a:ext cx="2656617" cy="234975"/>
          </a:xfrm>
        </p:spPr>
        <p:txBody>
          <a:bodyPr vert="horz" lIns="91440" tIns="45720" rIns="91440" bIns="45720" rtlCol="0" anchor="ctr">
            <a:normAutofit fontScale="92500" lnSpcReduction="10000"/>
          </a:bodyPr>
          <a:lstStyle/>
          <a:p>
            <a:endParaRPr lang="en-US" sz="1050"/>
          </a:p>
        </p:txBody>
      </p:sp>
      <p:sp>
        <p:nvSpPr>
          <p:cNvPr id="5" name="Slide Number Placeholder 4">
            <a:extLst>
              <a:ext uri="{FF2B5EF4-FFF2-40B4-BE49-F238E27FC236}">
                <a16:creationId xmlns:a16="http://schemas.microsoft.com/office/drawing/2014/main" id="{67A8B6FB-4BCA-A2D4-75E7-8ABA1D2F1E69}"/>
              </a:ext>
            </a:extLst>
          </p:cNvPr>
          <p:cNvSpPr>
            <a:spLocks noGrp="1"/>
          </p:cNvSpPr>
          <p:nvPr>
            <p:ph type="sldNum" sz="quarter" idx="12"/>
          </p:nvPr>
        </p:nvSpPr>
        <p:spPr/>
        <p:txBody>
          <a:bodyPr vert="horz" lIns="18288" tIns="45720" rIns="18288" bIns="45720" rtlCol="0" anchor="ctr">
            <a:normAutofit/>
          </a:bodyPr>
          <a:lstStyle/>
          <a:p>
            <a:pPr>
              <a:lnSpc>
                <a:spcPct val="90000"/>
              </a:lnSpc>
              <a:spcAft>
                <a:spcPts val="600"/>
              </a:spcAft>
            </a:pPr>
            <a:fld id="{8A7A6979-0714-4377-B894-6BE4C2D6E202}" type="slidenum">
              <a:rPr lang="en-US" sz="700" smtClean="0"/>
              <a:pPr>
                <a:lnSpc>
                  <a:spcPct val="90000"/>
                </a:lnSpc>
                <a:spcAft>
                  <a:spcPts val="600"/>
                </a:spcAft>
              </a:pPr>
              <a:t>2</a:t>
            </a:fld>
            <a:endParaRPr lang="en-US" sz="700"/>
          </a:p>
        </p:txBody>
      </p:sp>
      <p:pic>
        <p:nvPicPr>
          <p:cNvPr id="7" name="Picture 6">
            <a:extLst>
              <a:ext uri="{FF2B5EF4-FFF2-40B4-BE49-F238E27FC236}">
                <a16:creationId xmlns:a16="http://schemas.microsoft.com/office/drawing/2014/main" id="{15E68292-4183-009D-545D-5F6DBC5C581C}"/>
              </a:ext>
            </a:extLst>
          </p:cNvPr>
          <p:cNvPicPr>
            <a:picLocks noChangeAspect="1"/>
          </p:cNvPicPr>
          <p:nvPr/>
        </p:nvPicPr>
        <p:blipFill rotWithShape="1">
          <a:blip r:embed="rId2"/>
          <a:srcRect l="22838" r="32370"/>
          <a:stretch/>
        </p:blipFill>
        <p:spPr>
          <a:xfrm>
            <a:off x="20" y="10"/>
            <a:ext cx="3490702" cy="5143490"/>
          </a:xfrm>
          <a:prstGeom prst="rect">
            <a:avLst/>
          </a:prstGeom>
        </p:spPr>
      </p:pic>
    </p:spTree>
    <p:extLst>
      <p:ext uri="{BB962C8B-B14F-4D97-AF65-F5344CB8AC3E}">
        <p14:creationId xmlns:p14="http://schemas.microsoft.com/office/powerpoint/2010/main" val="3377647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5B4AC-B231-F9B4-927A-10FC54BD3B92}"/>
              </a:ext>
            </a:extLst>
          </p:cNvPr>
          <p:cNvSpPr>
            <a:spLocks noGrp="1"/>
          </p:cNvSpPr>
          <p:nvPr>
            <p:ph type="ctrTitle"/>
          </p:nvPr>
        </p:nvSpPr>
        <p:spPr>
          <a:xfrm>
            <a:off x="1200150" y="2033329"/>
            <a:ext cx="6743700" cy="747897"/>
          </a:xfrm>
          <a:noFill/>
          <a:ln>
            <a:solidFill>
              <a:schemeClr val="tx1"/>
            </a:solidFill>
          </a:ln>
        </p:spPr>
        <p:txBody>
          <a:bodyPr>
            <a:normAutofit/>
          </a:bodyPr>
          <a:lstStyle/>
          <a:p>
            <a:r>
              <a:rPr lang="en-US" sz="2400">
                <a:solidFill>
                  <a:schemeClr val="tx1"/>
                </a:solidFill>
              </a:rPr>
              <a:t>Thank You</a:t>
            </a:r>
          </a:p>
        </p:txBody>
      </p:sp>
      <p:sp>
        <p:nvSpPr>
          <p:cNvPr id="5" name="Slide Number Placeholder 4">
            <a:extLst>
              <a:ext uri="{FF2B5EF4-FFF2-40B4-BE49-F238E27FC236}">
                <a16:creationId xmlns:a16="http://schemas.microsoft.com/office/drawing/2014/main" id="{5EB1929B-9CD4-D616-88C8-FDD18DEDCC16}"/>
              </a:ext>
            </a:extLst>
          </p:cNvPr>
          <p:cNvSpPr>
            <a:spLocks noGrp="1"/>
          </p:cNvSpPr>
          <p:nvPr>
            <p:ph type="sldNum" sz="quarter" idx="12"/>
          </p:nvPr>
        </p:nvSpPr>
        <p:spPr>
          <a:xfrm>
            <a:off x="8069191" y="4663440"/>
            <a:ext cx="274320" cy="274320"/>
          </a:xfrm>
        </p:spPr>
        <p:txBody>
          <a:bodyPr>
            <a:normAutofit/>
          </a:bodyPr>
          <a:lstStyle/>
          <a:p>
            <a:pPr>
              <a:lnSpc>
                <a:spcPct val="90000"/>
              </a:lnSpc>
              <a:spcAft>
                <a:spcPts val="600"/>
              </a:spcAft>
            </a:pPr>
            <a:fld id="{8A7A6979-0714-4377-B894-6BE4C2D6E202}" type="slidenum">
              <a:rPr lang="en-US" sz="700" smtClean="0"/>
              <a:pPr>
                <a:lnSpc>
                  <a:spcPct val="90000"/>
                </a:lnSpc>
                <a:spcAft>
                  <a:spcPts val="600"/>
                </a:spcAft>
              </a:pPr>
              <a:t>20</a:t>
            </a:fld>
            <a:endParaRPr lang="en-US" sz="700"/>
          </a:p>
        </p:txBody>
      </p:sp>
    </p:spTree>
    <p:extLst>
      <p:ext uri="{BB962C8B-B14F-4D97-AF65-F5344CB8AC3E}">
        <p14:creationId xmlns:p14="http://schemas.microsoft.com/office/powerpoint/2010/main" val="19729794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AD8DEF9-FBA0-42F0-8E9C-17200031C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157704"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a:xfrm>
            <a:off x="603503" y="967518"/>
            <a:ext cx="3968495" cy="891540"/>
          </a:xfrm>
          <a:solidFill>
            <a:srgbClr val="FFFFFF"/>
          </a:solidFill>
          <a:ln>
            <a:solidFill>
              <a:srgbClr val="404040"/>
            </a:solidFill>
          </a:ln>
        </p:spPr>
        <p:txBody>
          <a:bodyPr>
            <a:normAutofit/>
          </a:bodyPr>
          <a:lstStyle/>
          <a:p>
            <a:r>
              <a:rPr lang="en-US">
                <a:solidFill>
                  <a:srgbClr val="262626"/>
                </a:solidFill>
              </a:rPr>
              <a:t>Regression Testing</a:t>
            </a:r>
          </a:p>
        </p:txBody>
      </p:sp>
      <p:sp>
        <p:nvSpPr>
          <p:cNvPr id="3" name="Content Placeholder 2">
            <a:extLst>
              <a:ext uri="{FF2B5EF4-FFF2-40B4-BE49-F238E27FC236}">
                <a16:creationId xmlns:a16="http://schemas.microsoft.com/office/drawing/2014/main" id="{3E8BB8B2-16AC-E481-1A77-FF96F86D9C71}"/>
              </a:ext>
            </a:extLst>
          </p:cNvPr>
          <p:cNvSpPr>
            <a:spLocks noGrp="1"/>
          </p:cNvSpPr>
          <p:nvPr>
            <p:ph idx="1"/>
          </p:nvPr>
        </p:nvSpPr>
        <p:spPr>
          <a:xfrm>
            <a:off x="606059" y="2024736"/>
            <a:ext cx="3964343" cy="2638704"/>
          </a:xfrm>
        </p:spPr>
        <p:txBody>
          <a:bodyPr>
            <a:normAutofit/>
          </a:bodyPr>
          <a:lstStyle/>
          <a:p>
            <a:pPr marL="0" indent="0">
              <a:lnSpc>
                <a:spcPct val="160000"/>
              </a:lnSpc>
              <a:buNone/>
            </a:pPr>
            <a:r>
              <a:rPr lang="en-US" sz="1200" dirty="0">
                <a:solidFill>
                  <a:srgbClr val="FFFFFF"/>
                </a:solidFill>
              </a:rPr>
              <a:t>Regression testing is a technique that tests software functionality after code updates. It ensures that previously developed and tested software still performs as expected.</a:t>
            </a:r>
          </a:p>
          <a:p>
            <a:pPr marL="0" indent="0">
              <a:lnSpc>
                <a:spcPct val="160000"/>
              </a:lnSpc>
              <a:buNone/>
            </a:pPr>
            <a:r>
              <a:rPr lang="en-US" sz="1200" dirty="0">
                <a:solidFill>
                  <a:srgbClr val="FFFFFF"/>
                </a:solidFill>
              </a:rPr>
              <a:t>Testing plays a crucial role for scientists working with Earth-systems models. For example, if a new commit is made to the model, various tests are run to ensure the new version of the model is still functional.</a:t>
            </a:r>
          </a:p>
        </p:txBody>
      </p:sp>
      <p:sp>
        <p:nvSpPr>
          <p:cNvPr id="21" name="Rectangle 20">
            <a:extLst>
              <a:ext uri="{FF2B5EF4-FFF2-40B4-BE49-F238E27FC236}">
                <a16:creationId xmlns:a16="http://schemas.microsoft.com/office/drawing/2014/main" id="{4EFDA57A-AFFB-4BD9-A793-5064CE948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2" y="480060"/>
            <a:ext cx="3012948"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9DF61A-0CE4-406A-8326-3BB4A715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579" y="604767"/>
            <a:ext cx="2763774"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a:xfrm>
            <a:off x="603504" y="4668495"/>
            <a:ext cx="3503386" cy="234975"/>
          </a:xfrm>
        </p:spPr>
        <p:txBody>
          <a:bodyPr>
            <a:normAutofit/>
          </a:bodyPr>
          <a:lstStyle/>
          <a:p>
            <a:pPr>
              <a:spcAft>
                <a:spcPts val="600"/>
              </a:spcAft>
            </a:pPr>
            <a:r>
              <a:rPr lang="en-US"/>
              <a:t>NASA Open Science Platform</a:t>
            </a:r>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a:xfrm>
            <a:off x="8069191" y="4663440"/>
            <a:ext cx="274320" cy="274320"/>
          </a:xfrm>
        </p:spPr>
        <p:txBody>
          <a:bodyP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3</a:t>
            </a:fld>
            <a:endParaRPr lang="en-US" sz="700"/>
          </a:p>
        </p:txBody>
      </p:sp>
      <p:grpSp>
        <p:nvGrpSpPr>
          <p:cNvPr id="31" name="Group 30">
            <a:extLst>
              <a:ext uri="{FF2B5EF4-FFF2-40B4-BE49-F238E27FC236}">
                <a16:creationId xmlns:a16="http://schemas.microsoft.com/office/drawing/2014/main" id="{DB7AA55E-BFBE-AA7D-4193-7A08B0C94D7B}"/>
              </a:ext>
            </a:extLst>
          </p:cNvPr>
          <p:cNvGrpSpPr/>
          <p:nvPr/>
        </p:nvGrpSpPr>
        <p:grpSpPr>
          <a:xfrm>
            <a:off x="5833870" y="1194555"/>
            <a:ext cx="2643761" cy="2619308"/>
            <a:chOff x="5833870" y="1194555"/>
            <a:chExt cx="2643761" cy="2619308"/>
          </a:xfrm>
        </p:grpSpPr>
        <p:grpSp>
          <p:nvGrpSpPr>
            <p:cNvPr id="24" name="Group 23">
              <a:extLst>
                <a:ext uri="{FF2B5EF4-FFF2-40B4-BE49-F238E27FC236}">
                  <a16:creationId xmlns:a16="http://schemas.microsoft.com/office/drawing/2014/main" id="{A97EBD33-C305-3628-B6D9-C67F25404E8C}"/>
                </a:ext>
              </a:extLst>
            </p:cNvPr>
            <p:cNvGrpSpPr/>
            <p:nvPr/>
          </p:nvGrpSpPr>
          <p:grpSpPr>
            <a:xfrm>
              <a:off x="5833870" y="1194555"/>
              <a:ext cx="2643761" cy="2619308"/>
              <a:chOff x="5833870" y="1194555"/>
              <a:chExt cx="2643761" cy="2619308"/>
            </a:xfrm>
          </p:grpSpPr>
          <p:pic>
            <p:nvPicPr>
              <p:cNvPr id="14" name="Graphic 13" descr="Workflow outline">
                <a:extLst>
                  <a:ext uri="{FF2B5EF4-FFF2-40B4-BE49-F238E27FC236}">
                    <a16:creationId xmlns:a16="http://schemas.microsoft.com/office/drawing/2014/main" id="{B951EF9A-C364-F1AF-7D08-E985FD02EB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9023" y="1194555"/>
                <a:ext cx="2516886" cy="2516886"/>
              </a:xfrm>
              <a:prstGeom prst="rect">
                <a:avLst/>
              </a:prstGeom>
            </p:spPr>
          </p:pic>
          <p:sp>
            <p:nvSpPr>
              <p:cNvPr id="15" name="TextBox 14">
                <a:extLst>
                  <a:ext uri="{FF2B5EF4-FFF2-40B4-BE49-F238E27FC236}">
                    <a16:creationId xmlns:a16="http://schemas.microsoft.com/office/drawing/2014/main" id="{DB9CE8F2-AA9D-2588-600F-714D6973F9DC}"/>
                  </a:ext>
                </a:extLst>
              </p:cNvPr>
              <p:cNvSpPr txBox="1"/>
              <p:nvPr/>
            </p:nvSpPr>
            <p:spPr>
              <a:xfrm>
                <a:off x="5845758" y="1283471"/>
                <a:ext cx="1364974" cy="276999"/>
              </a:xfrm>
              <a:prstGeom prst="rect">
                <a:avLst/>
              </a:prstGeom>
              <a:noFill/>
            </p:spPr>
            <p:txBody>
              <a:bodyPr wrap="square" rtlCol="0">
                <a:spAutoFit/>
              </a:bodyPr>
              <a:lstStyle/>
              <a:p>
                <a:pPr algn="ctr"/>
                <a:r>
                  <a:rPr lang="en-US" sz="1200" dirty="0">
                    <a:solidFill>
                      <a:schemeClr val="tx2"/>
                    </a:solidFill>
                  </a:rPr>
                  <a:t>Old commit</a:t>
                </a:r>
              </a:p>
            </p:txBody>
          </p:sp>
          <p:sp>
            <p:nvSpPr>
              <p:cNvPr id="16" name="TextBox 15">
                <a:extLst>
                  <a:ext uri="{FF2B5EF4-FFF2-40B4-BE49-F238E27FC236}">
                    <a16:creationId xmlns:a16="http://schemas.microsoft.com/office/drawing/2014/main" id="{A8E370F2-2DFD-9E96-0F23-6600DCA4345E}"/>
                  </a:ext>
                </a:extLst>
              </p:cNvPr>
              <p:cNvSpPr txBox="1"/>
              <p:nvPr/>
            </p:nvSpPr>
            <p:spPr>
              <a:xfrm>
                <a:off x="7112657" y="1283471"/>
                <a:ext cx="1364974" cy="276999"/>
              </a:xfrm>
              <a:prstGeom prst="rect">
                <a:avLst/>
              </a:prstGeom>
              <a:noFill/>
            </p:spPr>
            <p:txBody>
              <a:bodyPr wrap="square" rtlCol="0">
                <a:spAutoFit/>
              </a:bodyPr>
              <a:lstStyle/>
              <a:p>
                <a:pPr algn="ctr"/>
                <a:r>
                  <a:rPr lang="en-US" sz="1200" dirty="0">
                    <a:solidFill>
                      <a:schemeClr val="tx2"/>
                    </a:solidFill>
                  </a:rPr>
                  <a:t>New changes</a:t>
                </a:r>
              </a:p>
            </p:txBody>
          </p:sp>
          <p:sp>
            <p:nvSpPr>
              <p:cNvPr id="17" name="TextBox 16">
                <a:extLst>
                  <a:ext uri="{FF2B5EF4-FFF2-40B4-BE49-F238E27FC236}">
                    <a16:creationId xmlns:a16="http://schemas.microsoft.com/office/drawing/2014/main" id="{D250CC21-6C29-4873-3027-2FE94B086864}"/>
                  </a:ext>
                </a:extLst>
              </p:cNvPr>
              <p:cNvSpPr txBox="1"/>
              <p:nvPr/>
            </p:nvSpPr>
            <p:spPr>
              <a:xfrm>
                <a:off x="5833870" y="3352198"/>
                <a:ext cx="1376862" cy="461665"/>
              </a:xfrm>
              <a:prstGeom prst="rect">
                <a:avLst/>
              </a:prstGeom>
              <a:noFill/>
            </p:spPr>
            <p:txBody>
              <a:bodyPr wrap="square" rtlCol="0">
                <a:spAutoFit/>
              </a:bodyPr>
              <a:lstStyle/>
              <a:p>
                <a:pPr algn="ctr"/>
                <a:r>
                  <a:rPr lang="en-US" sz="1200" dirty="0">
                    <a:solidFill>
                      <a:schemeClr val="tx2"/>
                    </a:solidFill>
                  </a:rPr>
                  <a:t>Finalized new commit</a:t>
                </a:r>
              </a:p>
            </p:txBody>
          </p:sp>
          <p:sp>
            <p:nvSpPr>
              <p:cNvPr id="22" name="TextBox 21">
                <a:extLst>
                  <a:ext uri="{FF2B5EF4-FFF2-40B4-BE49-F238E27FC236}">
                    <a16:creationId xmlns:a16="http://schemas.microsoft.com/office/drawing/2014/main" id="{0D8E193C-E102-CC3F-F131-905E042E0A55}"/>
                  </a:ext>
                </a:extLst>
              </p:cNvPr>
              <p:cNvSpPr txBox="1"/>
              <p:nvPr/>
            </p:nvSpPr>
            <p:spPr>
              <a:xfrm>
                <a:off x="7082586" y="3386845"/>
                <a:ext cx="1364974" cy="276999"/>
              </a:xfrm>
              <a:prstGeom prst="rect">
                <a:avLst/>
              </a:prstGeom>
              <a:noFill/>
            </p:spPr>
            <p:txBody>
              <a:bodyPr wrap="square" rtlCol="0">
                <a:spAutoFit/>
              </a:bodyPr>
              <a:lstStyle/>
              <a:p>
                <a:pPr algn="ctr"/>
                <a:r>
                  <a:rPr lang="en-US" sz="1200" dirty="0">
                    <a:solidFill>
                      <a:schemeClr val="tx2"/>
                    </a:solidFill>
                  </a:rPr>
                  <a:t>Testing</a:t>
                </a:r>
              </a:p>
            </p:txBody>
          </p:sp>
        </p:grpSp>
        <p:sp>
          <p:nvSpPr>
            <p:cNvPr id="25" name="Oval 24">
              <a:extLst>
                <a:ext uri="{FF2B5EF4-FFF2-40B4-BE49-F238E27FC236}">
                  <a16:creationId xmlns:a16="http://schemas.microsoft.com/office/drawing/2014/main" id="{6719B743-FB53-F8DF-F52E-004C29845550}"/>
                </a:ext>
              </a:extLst>
            </p:cNvPr>
            <p:cNvSpPr/>
            <p:nvPr/>
          </p:nvSpPr>
          <p:spPr>
            <a:xfrm>
              <a:off x="6355080" y="1645920"/>
              <a:ext cx="356616" cy="35661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Diamond 25">
              <a:extLst>
                <a:ext uri="{FF2B5EF4-FFF2-40B4-BE49-F238E27FC236}">
                  <a16:creationId xmlns:a16="http://schemas.microsoft.com/office/drawing/2014/main" id="{C5B3BFA5-264E-7FE3-18AC-CED7EC498370}"/>
                </a:ext>
              </a:extLst>
            </p:cNvPr>
            <p:cNvSpPr/>
            <p:nvPr/>
          </p:nvSpPr>
          <p:spPr>
            <a:xfrm>
              <a:off x="7589520" y="1645920"/>
              <a:ext cx="347472" cy="347472"/>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66DA9ED-F020-C2B8-657C-00E93735C88E}"/>
                </a:ext>
              </a:extLst>
            </p:cNvPr>
            <p:cNvSpPr/>
            <p:nvPr/>
          </p:nvSpPr>
          <p:spPr>
            <a:xfrm>
              <a:off x="7580376" y="2926080"/>
              <a:ext cx="356616" cy="356616"/>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647F03E-4248-4A17-2693-E57B954371EB}"/>
                </a:ext>
              </a:extLst>
            </p:cNvPr>
            <p:cNvSpPr/>
            <p:nvPr/>
          </p:nvSpPr>
          <p:spPr>
            <a:xfrm>
              <a:off x="6355080" y="2944368"/>
              <a:ext cx="338328" cy="33832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5915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02629"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2629" y="0"/>
            <a:ext cx="68413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67" y="1082276"/>
            <a:ext cx="2978949" cy="2978947"/>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a:xfrm>
            <a:off x="945654" y="1189863"/>
            <a:ext cx="2763774" cy="2763774"/>
          </a:xfrm>
          <a:prstGeom prst="ellipse">
            <a:avLst/>
          </a:prstGeom>
          <a:solidFill>
            <a:schemeClr val="accent2">
              <a:lumMod val="75000"/>
            </a:schemeClr>
          </a:solidFill>
          <a:ln>
            <a:noFill/>
          </a:ln>
        </p:spPr>
        <p:txBody>
          <a:bodyPr>
            <a:normAutofit/>
          </a:bodyPr>
          <a:lstStyle/>
          <a:p>
            <a:r>
              <a:rPr lang="en-US" sz="2300">
                <a:solidFill>
                  <a:srgbClr val="FFFFFF"/>
                </a:solidFill>
              </a:rPr>
              <a:t>About ASSERT</a:t>
            </a:r>
          </a:p>
        </p:txBody>
      </p:sp>
      <p:sp>
        <p:nvSpPr>
          <p:cNvPr id="3" name="Content Placeholder 2">
            <a:extLst>
              <a:ext uri="{FF2B5EF4-FFF2-40B4-BE49-F238E27FC236}">
                <a16:creationId xmlns:a16="http://schemas.microsoft.com/office/drawing/2014/main" id="{3E8BB8B2-16AC-E481-1A77-FF96F86D9C71}"/>
              </a:ext>
            </a:extLst>
          </p:cNvPr>
          <p:cNvSpPr>
            <a:spLocks noGrp="1"/>
          </p:cNvSpPr>
          <p:nvPr>
            <p:ph idx="1"/>
          </p:nvPr>
        </p:nvSpPr>
        <p:spPr>
          <a:xfrm>
            <a:off x="4193770" y="594360"/>
            <a:ext cx="3990522" cy="3792110"/>
          </a:xfrm>
        </p:spPr>
        <p:txBody>
          <a:bodyPr anchor="ctr">
            <a:normAutofit fontScale="92500"/>
          </a:bodyPr>
          <a:lstStyle/>
          <a:p>
            <a:pPr marL="0" indent="0">
              <a:lnSpc>
                <a:spcPct val="150000"/>
              </a:lnSpc>
              <a:buNone/>
            </a:pPr>
            <a:r>
              <a:rPr lang="en-US" dirty="0"/>
              <a:t>Currently, many earth-systems models have their own independent testing tools.</a:t>
            </a:r>
          </a:p>
          <a:p>
            <a:pPr marL="0" indent="0">
              <a:lnSpc>
                <a:spcPct val="150000"/>
              </a:lnSpc>
              <a:buNone/>
            </a:pPr>
            <a:r>
              <a:rPr lang="en-US" dirty="0"/>
              <a:t>ASSERT is a centralized, Python-based regression testing toolkit that aims to allow users to build regression testing workflows for numerous earth-systems models.</a:t>
            </a:r>
          </a:p>
          <a:p>
            <a:pPr marL="0" indent="0">
              <a:lnSpc>
                <a:spcPct val="150000"/>
              </a:lnSpc>
              <a:buNone/>
            </a:pPr>
            <a:r>
              <a:rPr lang="en-US" dirty="0"/>
              <a:t>Key features:</a:t>
            </a:r>
          </a:p>
          <a:p>
            <a:pPr>
              <a:lnSpc>
                <a:spcPct val="150000"/>
              </a:lnSpc>
              <a:buFont typeface="Wingdings" pitchFamily="2" charset="2"/>
              <a:buChar char="§"/>
            </a:pPr>
            <a:r>
              <a:rPr lang="en-US" dirty="0"/>
              <a:t>Test case management</a:t>
            </a:r>
          </a:p>
          <a:p>
            <a:pPr>
              <a:lnSpc>
                <a:spcPct val="150000"/>
              </a:lnSpc>
              <a:buFont typeface="Wingdings" pitchFamily="2" charset="2"/>
              <a:buChar char="§"/>
            </a:pPr>
            <a:r>
              <a:rPr lang="en-US" dirty="0"/>
              <a:t>Configuration using YAML files</a:t>
            </a:r>
          </a:p>
          <a:p>
            <a:pPr>
              <a:lnSpc>
                <a:spcPct val="150000"/>
              </a:lnSpc>
              <a:buFont typeface="Wingdings" pitchFamily="2" charset="2"/>
              <a:buChar char="§"/>
            </a:pPr>
            <a:r>
              <a:rPr lang="en-US" dirty="0"/>
              <a:t>Compatibility with Git repositories</a:t>
            </a:r>
          </a:p>
          <a:p>
            <a:pPr>
              <a:lnSpc>
                <a:spcPct val="150000"/>
              </a:lnSpc>
              <a:buFont typeface="Wingdings" pitchFamily="2" charset="2"/>
              <a:buChar char="§"/>
            </a:pPr>
            <a:r>
              <a:rPr lang="en-US" dirty="0"/>
              <a:t>Report generation</a:t>
            </a:r>
          </a:p>
          <a:p>
            <a:pPr>
              <a:lnSpc>
                <a:spcPct val="150000"/>
              </a:lnSpc>
              <a:buFont typeface="Wingdings" pitchFamily="2" charset="2"/>
              <a:buChar char="§"/>
            </a:pPr>
            <a:r>
              <a:rPr lang="en-US" dirty="0"/>
              <a:t>Easy integration of new models</a:t>
            </a:r>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a:xfrm>
            <a:off x="4193770" y="4677156"/>
            <a:ext cx="3639998" cy="240030"/>
          </a:xfrm>
        </p:spPr>
        <p:txBody>
          <a:bodyPr>
            <a:normAutofit/>
          </a:bodyPr>
          <a:lstStyle/>
          <a:p>
            <a:pPr>
              <a:spcAft>
                <a:spcPts val="600"/>
              </a:spcAft>
            </a:pPr>
            <a:r>
              <a:rPr lang="en-US">
                <a:solidFill>
                  <a:schemeClr val="tx2">
                    <a:alpha val="70000"/>
                  </a:schemeClr>
                </a:solidFill>
              </a:rPr>
              <a:t>NASA Open Science Platform</a:t>
            </a:r>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a:xfrm>
            <a:off x="8069191" y="4663440"/>
            <a:ext cx="274320" cy="274320"/>
          </a:xfrm>
        </p:spPr>
        <p:txBody>
          <a:bodyP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4</a:t>
            </a:fld>
            <a:endParaRPr lang="en-US" sz="700"/>
          </a:p>
        </p:txBody>
      </p:sp>
      <p:pic>
        <p:nvPicPr>
          <p:cNvPr id="21" name="Graphic 20" descr="Checklist outline">
            <a:extLst>
              <a:ext uri="{FF2B5EF4-FFF2-40B4-BE49-F238E27FC236}">
                <a16:creationId xmlns:a16="http://schemas.microsoft.com/office/drawing/2014/main" id="{7C385C2A-AA1A-7087-A6EB-A6DEAC62A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1529" y="2524328"/>
            <a:ext cx="435097" cy="435097"/>
          </a:xfrm>
          <a:prstGeom prst="rect">
            <a:avLst/>
          </a:prstGeom>
        </p:spPr>
      </p:pic>
      <p:pic>
        <p:nvPicPr>
          <p:cNvPr id="25" name="Graphic 24" descr="Document outline">
            <a:extLst>
              <a:ext uri="{FF2B5EF4-FFF2-40B4-BE49-F238E27FC236}">
                <a16:creationId xmlns:a16="http://schemas.microsoft.com/office/drawing/2014/main" id="{7AB977FA-6308-DFC7-7072-F76A2A5062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9634" y="2895433"/>
            <a:ext cx="424166" cy="424166"/>
          </a:xfrm>
          <a:prstGeom prst="rect">
            <a:avLst/>
          </a:prstGeom>
        </p:spPr>
      </p:pic>
      <p:pic>
        <p:nvPicPr>
          <p:cNvPr id="27" name="Graphic 26" descr="Plug with solid fill">
            <a:extLst>
              <a:ext uri="{FF2B5EF4-FFF2-40B4-BE49-F238E27FC236}">
                <a16:creationId xmlns:a16="http://schemas.microsoft.com/office/drawing/2014/main" id="{01EAB1A7-2848-203D-6166-96A67960FF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6660546" y="3240806"/>
            <a:ext cx="603107" cy="603107"/>
          </a:xfrm>
          <a:prstGeom prst="rect">
            <a:avLst/>
          </a:prstGeom>
        </p:spPr>
      </p:pic>
      <p:pic>
        <p:nvPicPr>
          <p:cNvPr id="29" name="Graphic 28" descr="Network outline">
            <a:extLst>
              <a:ext uri="{FF2B5EF4-FFF2-40B4-BE49-F238E27FC236}">
                <a16:creationId xmlns:a16="http://schemas.microsoft.com/office/drawing/2014/main" id="{5680714E-32E4-DDBD-595C-79AC05F098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64052">
            <a:off x="6394536" y="3964432"/>
            <a:ext cx="687722" cy="687722"/>
          </a:xfrm>
          <a:prstGeom prst="rect">
            <a:avLst/>
          </a:prstGeom>
        </p:spPr>
      </p:pic>
      <p:pic>
        <p:nvPicPr>
          <p:cNvPr id="33" name="Graphic 32" descr="Send with solid fill">
            <a:extLst>
              <a:ext uri="{FF2B5EF4-FFF2-40B4-BE49-F238E27FC236}">
                <a16:creationId xmlns:a16="http://schemas.microsoft.com/office/drawing/2014/main" id="{B063ECDB-7C44-E285-F840-8433F584F4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7446" y="3623270"/>
            <a:ext cx="482199" cy="482199"/>
          </a:xfrm>
          <a:prstGeom prst="rect">
            <a:avLst/>
          </a:prstGeom>
        </p:spPr>
      </p:pic>
    </p:spTree>
    <p:extLst>
      <p:ext uri="{BB962C8B-B14F-4D97-AF65-F5344CB8AC3E}">
        <p14:creationId xmlns:p14="http://schemas.microsoft.com/office/powerpoint/2010/main" val="233215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Working space background">
            <a:extLst>
              <a:ext uri="{FF2B5EF4-FFF2-40B4-BE49-F238E27FC236}">
                <a16:creationId xmlns:a16="http://schemas.microsoft.com/office/drawing/2014/main" id="{036717A4-48C8-CC03-E0C0-5CB7B188A540}"/>
              </a:ext>
            </a:extLst>
          </p:cNvPr>
          <p:cNvPicPr>
            <a:picLocks noChangeAspect="1"/>
          </p:cNvPicPr>
          <p:nvPr/>
        </p:nvPicPr>
        <p:blipFill rotWithShape="1">
          <a:blip r:embed="rId3">
            <a:alphaModFix amt="15000"/>
          </a:blip>
          <a:srcRect t="5434" b="10296"/>
          <a:stretch/>
        </p:blipFill>
        <p:spPr>
          <a:xfrm>
            <a:off x="20" y="10"/>
            <a:ext cx="9143980" cy="5143490"/>
          </a:xfrm>
          <a:prstGeom prst="rect">
            <a:avLst/>
          </a:prstGeom>
        </p:spPr>
      </p:pic>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a:xfrm>
            <a:off x="1673352" y="723519"/>
            <a:ext cx="5797296" cy="891540"/>
          </a:xfrm>
          <a:solidFill>
            <a:schemeClr val="bg1">
              <a:alpha val="45000"/>
            </a:schemeClr>
          </a:solidFill>
        </p:spPr>
        <p:txBody>
          <a:bodyPr>
            <a:normAutofit/>
          </a:bodyPr>
          <a:lstStyle/>
          <a:p>
            <a:r>
              <a:rPr lang="en-US"/>
              <a:t>Project Responsibilities</a:t>
            </a:r>
          </a:p>
        </p:txBody>
      </p:sp>
      <p:sp>
        <p:nvSpPr>
          <p:cNvPr id="11" name="Content Placeholder 2">
            <a:extLst>
              <a:ext uri="{FF2B5EF4-FFF2-40B4-BE49-F238E27FC236}">
                <a16:creationId xmlns:a16="http://schemas.microsoft.com/office/drawing/2014/main" id="{3E8BB8B2-16AC-E481-1A77-FF96F86D9C71}"/>
              </a:ext>
            </a:extLst>
          </p:cNvPr>
          <p:cNvSpPr>
            <a:spLocks noGrp="1"/>
          </p:cNvSpPr>
          <p:nvPr>
            <p:ph idx="1"/>
          </p:nvPr>
        </p:nvSpPr>
        <p:spPr>
          <a:xfrm>
            <a:off x="1673352" y="1978533"/>
            <a:ext cx="5797296" cy="2326487"/>
          </a:xfrm>
        </p:spPr>
        <p:txBody>
          <a:bodyPr>
            <a:normAutofit/>
          </a:bodyPr>
          <a:lstStyle/>
          <a:p>
            <a:pPr marL="0" indent="0">
              <a:lnSpc>
                <a:spcPct val="200000"/>
              </a:lnSpc>
              <a:buNone/>
            </a:pPr>
            <a:r>
              <a:rPr lang="en-US" dirty="0"/>
              <a:t>When joining this project, though there was a lot of thorough effort put towards establishing documentation, Gitlab management, and prospective designs for ASSERT. </a:t>
            </a:r>
          </a:p>
          <a:p>
            <a:pPr marL="0" indent="0">
              <a:lnSpc>
                <a:spcPct val="200000"/>
              </a:lnSpc>
              <a:buNone/>
            </a:pPr>
            <a:r>
              <a:rPr lang="en-US" dirty="0"/>
              <a:t>My primary responsibility was implementing the code infrastructure.</a:t>
            </a:r>
          </a:p>
          <a:p>
            <a:pPr marL="0" indent="0">
              <a:lnSpc>
                <a:spcPct val="200000"/>
              </a:lnSpc>
              <a:buNone/>
            </a:pPr>
            <a:endParaRPr lang="en-US" dirty="0"/>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a:xfrm>
            <a:off x="1200150" y="4677156"/>
            <a:ext cx="4425891" cy="240030"/>
          </a:xfrm>
        </p:spPr>
        <p:txBody>
          <a:bodyPr>
            <a:normAutofit/>
          </a:bodyPr>
          <a:lstStyle/>
          <a:p>
            <a:pPr>
              <a:spcAft>
                <a:spcPts val="600"/>
              </a:spcAft>
            </a:pPr>
            <a:r>
              <a:rPr lang="en-US">
                <a:solidFill>
                  <a:schemeClr val="tx1">
                    <a:alpha val="85000"/>
                  </a:schemeClr>
                </a:solidFill>
              </a:rPr>
              <a:t>NASA Open Science Platform</a:t>
            </a:r>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a:xfrm>
            <a:off x="8069191" y="4663440"/>
            <a:ext cx="274320" cy="274320"/>
          </a:xfrm>
        </p:spPr>
        <p:txBody>
          <a:bodyP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5</a:t>
            </a:fld>
            <a:endParaRPr lang="en-US" sz="700"/>
          </a:p>
        </p:txBody>
      </p:sp>
      <p:pic>
        <p:nvPicPr>
          <p:cNvPr id="8" name="Graphic 7" descr="Programmer male with solid fill">
            <a:extLst>
              <a:ext uri="{FF2B5EF4-FFF2-40B4-BE49-F238E27FC236}">
                <a16:creationId xmlns:a16="http://schemas.microsoft.com/office/drawing/2014/main" id="{2981C25F-EDDA-FD1D-3894-C7A3DB3B9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7913" y="3390620"/>
            <a:ext cx="914400" cy="914400"/>
          </a:xfrm>
          <a:prstGeom prst="rect">
            <a:avLst/>
          </a:prstGeom>
        </p:spPr>
      </p:pic>
    </p:spTree>
    <p:extLst>
      <p:ext uri="{BB962C8B-B14F-4D97-AF65-F5344CB8AC3E}">
        <p14:creationId xmlns:p14="http://schemas.microsoft.com/office/powerpoint/2010/main" val="363245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23C8-EDE3-7487-DC9C-96B6351962F9}"/>
              </a:ext>
            </a:extLst>
          </p:cNvPr>
          <p:cNvSpPr>
            <a:spLocks noGrp="1"/>
          </p:cNvSpPr>
          <p:nvPr>
            <p:ph type="title"/>
          </p:nvPr>
        </p:nvSpPr>
        <p:spPr>
          <a:xfrm>
            <a:off x="4094226" y="1790058"/>
            <a:ext cx="4446269" cy="1234440"/>
          </a:xfrm>
        </p:spPr>
        <p:txBody>
          <a:bodyPr vert="horz" lIns="274320" tIns="182880" rIns="274320" bIns="182880" rtlCol="0" anchor="ctr" anchorCtr="1">
            <a:noAutofit/>
          </a:bodyPr>
          <a:lstStyle/>
          <a:p>
            <a:pPr defTabSz="914400"/>
            <a:r>
              <a:rPr lang="en-US" sz="3100" spc="200" dirty="0"/>
              <a:t>Infrastructure I</a:t>
            </a:r>
          </a:p>
        </p:txBody>
      </p:sp>
      <p:sp>
        <p:nvSpPr>
          <p:cNvPr id="3" name="Text Placeholder 2">
            <a:extLst>
              <a:ext uri="{FF2B5EF4-FFF2-40B4-BE49-F238E27FC236}">
                <a16:creationId xmlns:a16="http://schemas.microsoft.com/office/drawing/2014/main" id="{BCD26168-100A-1EAC-0B22-C817618A087D}"/>
              </a:ext>
            </a:extLst>
          </p:cNvPr>
          <p:cNvSpPr>
            <a:spLocks noGrp="1"/>
          </p:cNvSpPr>
          <p:nvPr>
            <p:ph type="body" idx="1"/>
          </p:nvPr>
        </p:nvSpPr>
        <p:spPr>
          <a:xfrm>
            <a:off x="4094226" y="3264408"/>
            <a:ext cx="4446269" cy="929920"/>
          </a:xfrm>
        </p:spPr>
        <p:txBody>
          <a:bodyPr vert="horz" lIns="91440" tIns="45720" rIns="91440" bIns="45720" rtlCol="0">
            <a:normAutofit/>
          </a:bodyPr>
          <a:lstStyle/>
          <a:p>
            <a:pPr algn="ctr" defTabSz="914400">
              <a:spcBef>
                <a:spcPts val="1000"/>
              </a:spcBef>
            </a:pPr>
            <a:endParaRPr lang="en-US" sz="2000">
              <a:solidFill>
                <a:schemeClr val="tx1">
                  <a:lumMod val="75000"/>
                  <a:lumOff val="25000"/>
                </a:schemeClr>
              </a:solidFill>
            </a:endParaRPr>
          </a:p>
        </p:txBody>
      </p:sp>
      <p:pic>
        <p:nvPicPr>
          <p:cNvPr id="9" name="Picture 6" descr="Rocket launch">
            <a:extLst>
              <a:ext uri="{FF2B5EF4-FFF2-40B4-BE49-F238E27FC236}">
                <a16:creationId xmlns:a16="http://schemas.microsoft.com/office/drawing/2014/main" id="{0C7EC1D3-EA9A-41BA-6F99-67DAF3C425AE}"/>
              </a:ext>
            </a:extLst>
          </p:cNvPr>
          <p:cNvPicPr>
            <a:picLocks noChangeAspect="1"/>
          </p:cNvPicPr>
          <p:nvPr/>
        </p:nvPicPr>
        <p:blipFill rotWithShape="1">
          <a:blip r:embed="rId2"/>
          <a:srcRect l="41042" r="13657"/>
          <a:stretch/>
        </p:blipFill>
        <p:spPr>
          <a:xfrm>
            <a:off x="20" y="10"/>
            <a:ext cx="3490702" cy="5143490"/>
          </a:xfrm>
          <a:prstGeom prst="rect">
            <a:avLst/>
          </a:prstGeom>
        </p:spPr>
      </p:pic>
      <p:sp>
        <p:nvSpPr>
          <p:cNvPr id="4" name="Footer Placeholder 3">
            <a:extLst>
              <a:ext uri="{FF2B5EF4-FFF2-40B4-BE49-F238E27FC236}">
                <a16:creationId xmlns:a16="http://schemas.microsoft.com/office/drawing/2014/main" id="{9A1A99BF-53AE-F63F-78A0-F251CE6CE881}"/>
              </a:ext>
            </a:extLst>
          </p:cNvPr>
          <p:cNvSpPr>
            <a:spLocks noGrp="1"/>
          </p:cNvSpPr>
          <p:nvPr>
            <p:ph type="ftr" sz="quarter" idx="11"/>
          </p:nvPr>
        </p:nvSpPr>
        <p:spPr>
          <a:xfrm>
            <a:off x="4094227" y="4677804"/>
            <a:ext cx="2656617" cy="234975"/>
          </a:xfrm>
        </p:spPr>
        <p:txBody>
          <a:bodyPr vert="horz" lIns="91440" tIns="45720" rIns="91440" bIns="45720" rtlCol="0" anchor="ctr">
            <a:normAutofit fontScale="92500" lnSpcReduction="10000"/>
          </a:bodyPr>
          <a:lstStyle/>
          <a:p>
            <a:endParaRPr lang="en-US" sz="1050"/>
          </a:p>
        </p:txBody>
      </p:sp>
      <p:sp>
        <p:nvSpPr>
          <p:cNvPr id="5" name="Slide Number Placeholder 4">
            <a:extLst>
              <a:ext uri="{FF2B5EF4-FFF2-40B4-BE49-F238E27FC236}">
                <a16:creationId xmlns:a16="http://schemas.microsoft.com/office/drawing/2014/main" id="{67A8B6FB-4BCA-A2D4-75E7-8ABA1D2F1E69}"/>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pPr>
            <a:fld id="{8A7A6979-0714-4377-B894-6BE4C2D6E202}" type="slidenum">
              <a:rPr lang="en-US" sz="700" smtClean="0"/>
              <a:pPr>
                <a:lnSpc>
                  <a:spcPct val="90000"/>
                </a:lnSpc>
                <a:spcAft>
                  <a:spcPts val="600"/>
                </a:spcAft>
              </a:pPr>
              <a:t>6</a:t>
            </a:fld>
            <a:endParaRPr lang="en-US" sz="700"/>
          </a:p>
        </p:txBody>
      </p:sp>
    </p:spTree>
    <p:extLst>
      <p:ext uri="{BB962C8B-B14F-4D97-AF65-F5344CB8AC3E}">
        <p14:creationId xmlns:p14="http://schemas.microsoft.com/office/powerpoint/2010/main" val="137826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42A9B402-66F6-477C-803C-FC8508A97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6295" y="-1"/>
            <a:ext cx="5157705" cy="51435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10E1CC-9688-D530-B0CE-488196738F08}"/>
              </a:ext>
            </a:extLst>
          </p:cNvPr>
          <p:cNvSpPr>
            <a:spLocks noGrp="1"/>
          </p:cNvSpPr>
          <p:nvPr>
            <p:ph type="title"/>
          </p:nvPr>
        </p:nvSpPr>
        <p:spPr>
          <a:xfrm>
            <a:off x="4589799" y="967518"/>
            <a:ext cx="3968495" cy="891540"/>
          </a:xfrm>
          <a:solidFill>
            <a:srgbClr val="FFFFFF"/>
          </a:solidFill>
          <a:ln>
            <a:solidFill>
              <a:srgbClr val="404040"/>
            </a:solidFill>
          </a:ln>
        </p:spPr>
        <p:txBody>
          <a:bodyPr>
            <a:normAutofit/>
          </a:bodyPr>
          <a:lstStyle/>
          <a:p>
            <a:r>
              <a:rPr lang="en-US">
                <a:solidFill>
                  <a:srgbClr val="262626"/>
                </a:solidFill>
              </a:rPr>
              <a:t>Preparation</a:t>
            </a:r>
          </a:p>
        </p:txBody>
      </p:sp>
      <p:sp>
        <p:nvSpPr>
          <p:cNvPr id="3" name="Content Placeholder 2">
            <a:extLst>
              <a:ext uri="{FF2B5EF4-FFF2-40B4-BE49-F238E27FC236}">
                <a16:creationId xmlns:a16="http://schemas.microsoft.com/office/drawing/2014/main" id="{3E8BB8B2-16AC-E481-1A77-FF96F86D9C71}"/>
              </a:ext>
            </a:extLst>
          </p:cNvPr>
          <p:cNvSpPr>
            <a:spLocks noGrp="1"/>
          </p:cNvSpPr>
          <p:nvPr>
            <p:ph idx="1"/>
          </p:nvPr>
        </p:nvSpPr>
        <p:spPr>
          <a:xfrm>
            <a:off x="4589799" y="2144027"/>
            <a:ext cx="3964343" cy="2281910"/>
          </a:xfrm>
        </p:spPr>
        <p:txBody>
          <a:bodyPr>
            <a:normAutofit/>
          </a:bodyPr>
          <a:lstStyle/>
          <a:p>
            <a:pPr marL="0" indent="0" algn="ctr">
              <a:lnSpc>
                <a:spcPct val="200000"/>
              </a:lnSpc>
              <a:buNone/>
            </a:pPr>
            <a:r>
              <a:rPr lang="en-US" dirty="0"/>
              <a:t>One point of emphasis for this project was increased rigor and quality of our source code.</a:t>
            </a:r>
          </a:p>
          <a:p>
            <a:pPr marL="0" indent="0" algn="ctr">
              <a:lnSpc>
                <a:spcPct val="200000"/>
              </a:lnSpc>
              <a:buNone/>
            </a:pPr>
            <a:r>
              <a:rPr lang="en-US" dirty="0"/>
              <a:t>Thus, filesystem organization, Python PEP 8 compliance, logging, and unit testing were the focus of preparation for the main part of the code.</a:t>
            </a:r>
          </a:p>
        </p:txBody>
      </p:sp>
      <p:sp>
        <p:nvSpPr>
          <p:cNvPr id="4" name="Footer Placeholder 3">
            <a:extLst>
              <a:ext uri="{FF2B5EF4-FFF2-40B4-BE49-F238E27FC236}">
                <a16:creationId xmlns:a16="http://schemas.microsoft.com/office/drawing/2014/main" id="{471E730C-8E5E-BD07-BD30-496C2E978F7E}"/>
              </a:ext>
            </a:extLst>
          </p:cNvPr>
          <p:cNvSpPr>
            <a:spLocks noGrp="1"/>
          </p:cNvSpPr>
          <p:nvPr>
            <p:ph type="ftr" sz="quarter" idx="11"/>
          </p:nvPr>
        </p:nvSpPr>
        <p:spPr>
          <a:xfrm>
            <a:off x="603504" y="4668495"/>
            <a:ext cx="3331187" cy="234975"/>
          </a:xfrm>
        </p:spPr>
        <p:txBody>
          <a:bodyPr>
            <a:normAutofit/>
          </a:bodyPr>
          <a:lstStyle/>
          <a:p>
            <a:pPr>
              <a:spcAft>
                <a:spcPts val="600"/>
              </a:spcAft>
            </a:pPr>
            <a:r>
              <a:rPr lang="en-US" dirty="0"/>
              <a:t>NASA Open Science Platform</a:t>
            </a:r>
          </a:p>
        </p:txBody>
      </p:sp>
      <p:sp>
        <p:nvSpPr>
          <p:cNvPr id="5" name="Slide Number Placeholder 4">
            <a:extLst>
              <a:ext uri="{FF2B5EF4-FFF2-40B4-BE49-F238E27FC236}">
                <a16:creationId xmlns:a16="http://schemas.microsoft.com/office/drawing/2014/main" id="{55E73D02-1C61-9633-CD88-34EC9B5AE915}"/>
              </a:ext>
            </a:extLst>
          </p:cNvPr>
          <p:cNvSpPr>
            <a:spLocks noGrp="1"/>
          </p:cNvSpPr>
          <p:nvPr>
            <p:ph type="sldNum" sz="quarter" idx="12"/>
          </p:nvPr>
        </p:nvSpPr>
        <p:spPr>
          <a:xfrm>
            <a:off x="8069191" y="4663440"/>
            <a:ext cx="274320" cy="274320"/>
          </a:xfrm>
        </p:spPr>
        <p:txBody>
          <a:bodyP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7</a:t>
            </a:fld>
            <a:endParaRPr lang="en-US" sz="700"/>
          </a:p>
        </p:txBody>
      </p:sp>
      <p:grpSp>
        <p:nvGrpSpPr>
          <p:cNvPr id="14" name="Group 13">
            <a:extLst>
              <a:ext uri="{FF2B5EF4-FFF2-40B4-BE49-F238E27FC236}">
                <a16:creationId xmlns:a16="http://schemas.microsoft.com/office/drawing/2014/main" id="{89144FE1-0F9D-30CE-E16B-68E02CB3FE72}"/>
              </a:ext>
            </a:extLst>
          </p:cNvPr>
          <p:cNvGrpSpPr/>
          <p:nvPr/>
        </p:nvGrpSpPr>
        <p:grpSpPr>
          <a:xfrm>
            <a:off x="82188" y="546677"/>
            <a:ext cx="3821914" cy="1987826"/>
            <a:chOff x="82188" y="546677"/>
            <a:chExt cx="3821914" cy="1987826"/>
          </a:xfrm>
        </p:grpSpPr>
        <p:pic>
          <p:nvPicPr>
            <p:cNvPr id="10" name="Picture 9" descr="A screenshot of a computer program&#10;&#10;Description automatically generated">
              <a:extLst>
                <a:ext uri="{FF2B5EF4-FFF2-40B4-BE49-F238E27FC236}">
                  <a16:creationId xmlns:a16="http://schemas.microsoft.com/office/drawing/2014/main" id="{F3EE108B-72CF-9C47-53B2-1AC3407F8B4E}"/>
                </a:ext>
              </a:extLst>
            </p:cNvPr>
            <p:cNvPicPr>
              <a:picLocks noChangeAspect="1"/>
            </p:cNvPicPr>
            <p:nvPr/>
          </p:nvPicPr>
          <p:blipFill>
            <a:blip r:embed="rId3"/>
            <a:stretch>
              <a:fillRect/>
            </a:stretch>
          </p:blipFill>
          <p:spPr>
            <a:xfrm>
              <a:off x="82188" y="967518"/>
              <a:ext cx="3821914" cy="1566985"/>
            </a:xfrm>
            <a:prstGeom prst="rect">
              <a:avLst/>
            </a:prstGeom>
            <a:ln w="12700">
              <a:solidFill>
                <a:schemeClr val="accent2"/>
              </a:solidFill>
            </a:ln>
          </p:spPr>
        </p:pic>
        <p:sp>
          <p:nvSpPr>
            <p:cNvPr id="11" name="TextBox 10">
              <a:extLst>
                <a:ext uri="{FF2B5EF4-FFF2-40B4-BE49-F238E27FC236}">
                  <a16:creationId xmlns:a16="http://schemas.microsoft.com/office/drawing/2014/main" id="{F4D81F56-000B-4A64-2648-A55923730B6E}"/>
                </a:ext>
              </a:extLst>
            </p:cNvPr>
            <p:cNvSpPr txBox="1"/>
            <p:nvPr/>
          </p:nvSpPr>
          <p:spPr>
            <a:xfrm>
              <a:off x="450572" y="546677"/>
              <a:ext cx="3160643" cy="369332"/>
            </a:xfrm>
            <a:prstGeom prst="rect">
              <a:avLst/>
            </a:prstGeom>
            <a:noFill/>
          </p:spPr>
          <p:txBody>
            <a:bodyPr wrap="square" rtlCol="0">
              <a:spAutoFit/>
            </a:bodyPr>
            <a:lstStyle/>
            <a:p>
              <a:pPr algn="ctr"/>
              <a:r>
                <a:rPr lang="en-US" dirty="0"/>
                <a:t>Unit testing using </a:t>
              </a:r>
              <a:r>
                <a:rPr lang="en-US" dirty="0" err="1"/>
                <a:t>PyTest</a:t>
              </a:r>
              <a:endParaRPr lang="en-US" dirty="0"/>
            </a:p>
          </p:txBody>
        </p:sp>
      </p:grpSp>
      <p:grpSp>
        <p:nvGrpSpPr>
          <p:cNvPr id="13" name="Group 12">
            <a:extLst>
              <a:ext uri="{FF2B5EF4-FFF2-40B4-BE49-F238E27FC236}">
                <a16:creationId xmlns:a16="http://schemas.microsoft.com/office/drawing/2014/main" id="{5F1D95B4-027E-16E3-2A13-BCA032AFA791}"/>
              </a:ext>
            </a:extLst>
          </p:cNvPr>
          <p:cNvGrpSpPr/>
          <p:nvPr/>
        </p:nvGrpSpPr>
        <p:grpSpPr>
          <a:xfrm>
            <a:off x="241298" y="3050001"/>
            <a:ext cx="3503697" cy="1262501"/>
            <a:chOff x="241299" y="3276558"/>
            <a:chExt cx="3503697" cy="1262501"/>
          </a:xfrm>
        </p:grpSpPr>
        <p:pic>
          <p:nvPicPr>
            <p:cNvPr id="6" name="Picture 5">
              <a:extLst>
                <a:ext uri="{FF2B5EF4-FFF2-40B4-BE49-F238E27FC236}">
                  <a16:creationId xmlns:a16="http://schemas.microsoft.com/office/drawing/2014/main" id="{B752E15C-276E-2AF8-A2C0-1699448F2358}"/>
                </a:ext>
              </a:extLst>
            </p:cNvPr>
            <p:cNvPicPr>
              <a:picLocks noChangeAspect="1"/>
            </p:cNvPicPr>
            <p:nvPr/>
          </p:nvPicPr>
          <p:blipFill rotWithShape="1">
            <a:blip r:embed="rId4"/>
            <a:srcRect t="32267" b="11435"/>
            <a:stretch/>
          </p:blipFill>
          <p:spPr>
            <a:xfrm>
              <a:off x="241299" y="3710608"/>
              <a:ext cx="3503697" cy="828451"/>
            </a:xfrm>
            <a:prstGeom prst="rect">
              <a:avLst/>
            </a:prstGeom>
            <a:ln w="12700">
              <a:solidFill>
                <a:schemeClr val="accent2"/>
              </a:solidFill>
            </a:ln>
          </p:spPr>
        </p:pic>
        <p:sp>
          <p:nvSpPr>
            <p:cNvPr id="12" name="TextBox 11">
              <a:extLst>
                <a:ext uri="{FF2B5EF4-FFF2-40B4-BE49-F238E27FC236}">
                  <a16:creationId xmlns:a16="http://schemas.microsoft.com/office/drawing/2014/main" id="{A2474E36-1A2A-7808-339E-5CD9F2A4C198}"/>
                </a:ext>
              </a:extLst>
            </p:cNvPr>
            <p:cNvSpPr txBox="1"/>
            <p:nvPr/>
          </p:nvSpPr>
          <p:spPr>
            <a:xfrm>
              <a:off x="412825" y="3276558"/>
              <a:ext cx="3160643" cy="369332"/>
            </a:xfrm>
            <a:prstGeom prst="rect">
              <a:avLst/>
            </a:prstGeom>
            <a:noFill/>
          </p:spPr>
          <p:txBody>
            <a:bodyPr wrap="square" rtlCol="0">
              <a:spAutoFit/>
            </a:bodyPr>
            <a:lstStyle/>
            <a:p>
              <a:pPr algn="ctr"/>
              <a:r>
                <a:rPr lang="en-US" dirty="0"/>
                <a:t>Example of logging in Python</a:t>
              </a:r>
            </a:p>
          </p:txBody>
        </p:sp>
      </p:grpSp>
      <p:sp>
        <p:nvSpPr>
          <p:cNvPr id="16" name="TextBox 15">
            <a:extLst>
              <a:ext uri="{FF2B5EF4-FFF2-40B4-BE49-F238E27FC236}">
                <a16:creationId xmlns:a16="http://schemas.microsoft.com/office/drawing/2014/main" id="{49A4494D-5DC0-D23C-3C5C-7A253B1B00F9}"/>
              </a:ext>
            </a:extLst>
          </p:cNvPr>
          <p:cNvSpPr txBox="1"/>
          <p:nvPr/>
        </p:nvSpPr>
        <p:spPr>
          <a:xfrm>
            <a:off x="241296" y="4312502"/>
            <a:ext cx="3503697" cy="215444"/>
          </a:xfrm>
          <a:prstGeom prst="rect">
            <a:avLst/>
          </a:prstGeom>
          <a:noFill/>
        </p:spPr>
        <p:txBody>
          <a:bodyPr wrap="square" rtlCol="0">
            <a:spAutoFit/>
          </a:bodyPr>
          <a:lstStyle/>
          <a:p>
            <a:pPr algn="ctr"/>
            <a:r>
              <a:rPr lang="en-US" sz="800" dirty="0">
                <a:solidFill>
                  <a:schemeClr val="tx2"/>
                </a:solidFill>
              </a:rPr>
              <a:t>Source: </a:t>
            </a:r>
            <a:r>
              <a:rPr lang="en-US" sz="800" dirty="0">
                <a:solidFill>
                  <a:schemeClr val="tx2"/>
                </a:solidFill>
                <a:hlinkClick r:id="rId5">
                  <a:extLst>
                    <a:ext uri="{A12FA001-AC4F-418D-AE19-62706E023703}">
                      <ahyp:hlinkClr xmlns:ahyp="http://schemas.microsoft.com/office/drawing/2018/hyperlinkcolor" val="tx"/>
                    </a:ext>
                  </a:extLst>
                </a:hlinkClick>
              </a:rPr>
              <a:t>StackOverflow</a:t>
            </a:r>
            <a:endParaRPr lang="en-US" sz="800" dirty="0">
              <a:solidFill>
                <a:schemeClr val="tx2"/>
              </a:solidFill>
            </a:endParaRPr>
          </a:p>
        </p:txBody>
      </p:sp>
    </p:spTree>
    <p:extLst>
      <p:ext uri="{BB962C8B-B14F-4D97-AF65-F5344CB8AC3E}">
        <p14:creationId xmlns:p14="http://schemas.microsoft.com/office/powerpoint/2010/main" val="187117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9472"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C9580-9BE0-BCC0-2850-BD0B91BDB83A}"/>
              </a:ext>
            </a:extLst>
          </p:cNvPr>
          <p:cNvSpPr>
            <a:spLocks noGrp="1"/>
          </p:cNvSpPr>
          <p:nvPr>
            <p:ph type="title"/>
          </p:nvPr>
        </p:nvSpPr>
        <p:spPr>
          <a:xfrm>
            <a:off x="478416" y="2170102"/>
            <a:ext cx="2090601" cy="803297"/>
          </a:xfrm>
        </p:spPr>
        <p:txBody>
          <a:bodyPr vert="horz" lIns="182880" tIns="182880" rIns="182880" bIns="182880" rtlCol="0" anchor="ctr">
            <a:normAutofit/>
          </a:bodyPr>
          <a:lstStyle/>
          <a:p>
            <a:pPr defTabSz="914400"/>
            <a:r>
              <a:rPr lang="en-US" sz="1500" spc="200" dirty="0">
                <a:solidFill>
                  <a:srgbClr val="262626"/>
                </a:solidFill>
              </a:rPr>
              <a:t>Directory Structure I</a:t>
            </a:r>
          </a:p>
        </p:txBody>
      </p:sp>
      <p:sp>
        <p:nvSpPr>
          <p:cNvPr id="14" name="Rectangle 13">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389" y="480060"/>
            <a:ext cx="5135551"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0006" y="604767"/>
            <a:ext cx="4881633"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computer program&#10;&#10;Description automatically generated">
            <a:extLst>
              <a:ext uri="{FF2B5EF4-FFF2-40B4-BE49-F238E27FC236}">
                <a16:creationId xmlns:a16="http://schemas.microsoft.com/office/drawing/2014/main" id="{8AF03126-C2FB-DE23-4B56-F0B4947922FF}"/>
              </a:ext>
            </a:extLst>
          </p:cNvPr>
          <p:cNvPicPr>
            <a:picLocks noGrp="1" noChangeAspect="1"/>
          </p:cNvPicPr>
          <p:nvPr>
            <p:ph idx="1"/>
          </p:nvPr>
        </p:nvPicPr>
        <p:blipFill>
          <a:blip r:embed="rId3"/>
          <a:stretch>
            <a:fillRect/>
          </a:stretch>
        </p:blipFill>
        <p:spPr>
          <a:xfrm>
            <a:off x="3811604" y="742801"/>
            <a:ext cx="4606591" cy="3420393"/>
          </a:xfrm>
          <a:prstGeom prst="rect">
            <a:avLst/>
          </a:prstGeom>
        </p:spPr>
      </p:pic>
      <p:sp>
        <p:nvSpPr>
          <p:cNvPr id="4" name="Footer Placeholder 3">
            <a:extLst>
              <a:ext uri="{FF2B5EF4-FFF2-40B4-BE49-F238E27FC236}">
                <a16:creationId xmlns:a16="http://schemas.microsoft.com/office/drawing/2014/main" id="{A1F443BD-514C-F97E-E8E4-2D0856D368EA}"/>
              </a:ext>
            </a:extLst>
          </p:cNvPr>
          <p:cNvSpPr>
            <a:spLocks noGrp="1"/>
          </p:cNvSpPr>
          <p:nvPr>
            <p:ph type="ftr" sz="quarter" idx="11"/>
          </p:nvPr>
        </p:nvSpPr>
        <p:spPr>
          <a:xfrm>
            <a:off x="731813" y="4677156"/>
            <a:ext cx="4047130" cy="240030"/>
          </a:xfrm>
        </p:spPr>
        <p:txBody>
          <a:bodyPr vert="horz" lIns="91440" tIns="45720" rIns="91440" bIns="45720" rtlCol="0" anchor="ctr">
            <a:normAutofit/>
          </a:bodyPr>
          <a:lstStyle/>
          <a:p>
            <a:pPr>
              <a:lnSpc>
                <a:spcPct val="90000"/>
              </a:lnSpc>
              <a:spcAft>
                <a:spcPts val="600"/>
              </a:spcAft>
            </a:pPr>
            <a:r>
              <a:rPr lang="en-US" sz="1050" kern="1200">
                <a:solidFill>
                  <a:schemeClr val="bg1">
                    <a:alpha val="70000"/>
                  </a:schemeClr>
                </a:solidFill>
                <a:latin typeface="+mn-lt"/>
                <a:ea typeface="+mn-ea"/>
                <a:cs typeface="+mn-cs"/>
              </a:rPr>
              <a:t>NASA Open Science Platform</a:t>
            </a:r>
          </a:p>
        </p:txBody>
      </p:sp>
      <p:sp>
        <p:nvSpPr>
          <p:cNvPr id="5" name="Slide Number Placeholder 4">
            <a:extLst>
              <a:ext uri="{FF2B5EF4-FFF2-40B4-BE49-F238E27FC236}">
                <a16:creationId xmlns:a16="http://schemas.microsoft.com/office/drawing/2014/main" id="{3D15367C-B7D2-F205-28B4-D4F121CF2867}"/>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8</a:t>
            </a:fld>
            <a:endParaRPr lang="en-US" sz="700"/>
          </a:p>
        </p:txBody>
      </p:sp>
    </p:spTree>
    <p:extLst>
      <p:ext uri="{BB962C8B-B14F-4D97-AF65-F5344CB8AC3E}">
        <p14:creationId xmlns:p14="http://schemas.microsoft.com/office/powerpoint/2010/main" val="214661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9472"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AD74B-8EFA-DE96-0B12-2E53A28871BF}"/>
              </a:ext>
            </a:extLst>
          </p:cNvPr>
          <p:cNvSpPr>
            <a:spLocks noGrp="1"/>
          </p:cNvSpPr>
          <p:nvPr>
            <p:ph type="title"/>
          </p:nvPr>
        </p:nvSpPr>
        <p:spPr>
          <a:xfrm>
            <a:off x="478416" y="2170102"/>
            <a:ext cx="2090601" cy="803297"/>
          </a:xfrm>
        </p:spPr>
        <p:txBody>
          <a:bodyPr vert="horz" lIns="182880" tIns="182880" rIns="182880" bIns="182880" rtlCol="0" anchor="ctr">
            <a:normAutofit/>
          </a:bodyPr>
          <a:lstStyle/>
          <a:p>
            <a:pPr defTabSz="914400"/>
            <a:r>
              <a:rPr lang="en-US" sz="1500" spc="200">
                <a:solidFill>
                  <a:srgbClr val="262626"/>
                </a:solidFill>
              </a:rPr>
              <a:t>Directory Structure II</a:t>
            </a:r>
          </a:p>
        </p:txBody>
      </p:sp>
      <p:sp>
        <p:nvSpPr>
          <p:cNvPr id="15" name="Rectangle 14">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389" y="480060"/>
            <a:ext cx="5135551" cy="394587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0006" y="604767"/>
            <a:ext cx="4881633"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diagram of a document&#10;&#10;Description automatically generated">
            <a:extLst>
              <a:ext uri="{FF2B5EF4-FFF2-40B4-BE49-F238E27FC236}">
                <a16:creationId xmlns:a16="http://schemas.microsoft.com/office/drawing/2014/main" id="{3A4F95B2-E1A1-E9BF-0CEB-0813AC7CA666}"/>
              </a:ext>
            </a:extLst>
          </p:cNvPr>
          <p:cNvPicPr>
            <a:picLocks noGrp="1" noChangeAspect="1"/>
          </p:cNvPicPr>
          <p:nvPr>
            <p:ph idx="1"/>
          </p:nvPr>
        </p:nvPicPr>
        <p:blipFill>
          <a:blip r:embed="rId3"/>
          <a:stretch>
            <a:fillRect/>
          </a:stretch>
        </p:blipFill>
        <p:spPr>
          <a:xfrm>
            <a:off x="3811604" y="1197702"/>
            <a:ext cx="4606591" cy="2510591"/>
          </a:xfrm>
          <a:prstGeom prst="rect">
            <a:avLst/>
          </a:prstGeom>
        </p:spPr>
      </p:pic>
      <p:sp>
        <p:nvSpPr>
          <p:cNvPr id="4" name="Footer Placeholder 3">
            <a:extLst>
              <a:ext uri="{FF2B5EF4-FFF2-40B4-BE49-F238E27FC236}">
                <a16:creationId xmlns:a16="http://schemas.microsoft.com/office/drawing/2014/main" id="{CB260D85-00C6-37AB-923A-F142CA9C6585}"/>
              </a:ext>
            </a:extLst>
          </p:cNvPr>
          <p:cNvSpPr>
            <a:spLocks noGrp="1"/>
          </p:cNvSpPr>
          <p:nvPr>
            <p:ph type="ftr" sz="quarter" idx="11"/>
          </p:nvPr>
        </p:nvSpPr>
        <p:spPr>
          <a:xfrm>
            <a:off x="731813" y="4677156"/>
            <a:ext cx="4047130" cy="240030"/>
          </a:xfrm>
        </p:spPr>
        <p:txBody>
          <a:bodyPr vert="horz" lIns="91440" tIns="45720" rIns="91440" bIns="45720" rtlCol="0" anchor="ctr">
            <a:normAutofit/>
          </a:bodyPr>
          <a:lstStyle/>
          <a:p>
            <a:pPr>
              <a:lnSpc>
                <a:spcPct val="90000"/>
              </a:lnSpc>
              <a:spcAft>
                <a:spcPts val="600"/>
              </a:spcAft>
            </a:pPr>
            <a:r>
              <a:rPr lang="en-US" sz="1050" kern="1200">
                <a:solidFill>
                  <a:schemeClr val="bg1">
                    <a:alpha val="70000"/>
                  </a:schemeClr>
                </a:solidFill>
                <a:latin typeface="+mn-lt"/>
                <a:ea typeface="+mn-ea"/>
                <a:cs typeface="+mn-cs"/>
              </a:rPr>
              <a:t>NASA Open Science Platform</a:t>
            </a:r>
          </a:p>
        </p:txBody>
      </p:sp>
      <p:sp>
        <p:nvSpPr>
          <p:cNvPr id="5" name="Slide Number Placeholder 4">
            <a:extLst>
              <a:ext uri="{FF2B5EF4-FFF2-40B4-BE49-F238E27FC236}">
                <a16:creationId xmlns:a16="http://schemas.microsoft.com/office/drawing/2014/main" id="{BAE27236-86C2-B9F9-F075-3383AF3D2F41}"/>
              </a:ext>
            </a:extLst>
          </p:cNvPr>
          <p:cNvSpPr>
            <a:spLocks noGrp="1"/>
          </p:cNvSpPr>
          <p:nvPr>
            <p:ph type="sldNum" sz="quarter" idx="12"/>
          </p:nvPr>
        </p:nvSpPr>
        <p:spPr>
          <a:xfrm>
            <a:off x="8069191" y="4663440"/>
            <a:ext cx="274320" cy="274320"/>
          </a:xfrm>
        </p:spPr>
        <p:txBody>
          <a:bodyPr vert="horz" lIns="18288" tIns="45720" rIns="18288" bIns="45720" rtlCol="0" anchor="ctr">
            <a:normAutofit/>
          </a:bodyPr>
          <a:lstStyle/>
          <a:p>
            <a:pPr>
              <a:lnSpc>
                <a:spcPct val="90000"/>
              </a:lnSpc>
              <a:spcAft>
                <a:spcPts val="600"/>
              </a:spcAft>
              <a:defRPr/>
            </a:pPr>
            <a:fld id="{87A73027-0A44-0F48-AB89-950B55EFBEFD}" type="slidenum">
              <a:rPr lang="en-US" sz="700" smtClean="0"/>
              <a:pPr>
                <a:lnSpc>
                  <a:spcPct val="90000"/>
                </a:lnSpc>
                <a:spcAft>
                  <a:spcPts val="600"/>
                </a:spcAft>
                <a:defRPr/>
              </a:pPr>
              <a:t>9</a:t>
            </a:fld>
            <a:endParaRPr lang="en-US" sz="700"/>
          </a:p>
        </p:txBody>
      </p:sp>
    </p:spTree>
    <p:extLst>
      <p:ext uri="{BB962C8B-B14F-4D97-AF65-F5344CB8AC3E}">
        <p14:creationId xmlns:p14="http://schemas.microsoft.com/office/powerpoint/2010/main" val="126429025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900e117-17a0-4b24-9e47-511ef1d02c43" xsi:nil="true"/>
    <lcf76f155ced4ddcb4097134ff3c332f xmlns="a2e724be-05b9-4f20-b248-a441b308f8d8">
      <Terms xmlns="http://schemas.microsoft.com/office/infopath/2007/PartnerControls"/>
    </lcf76f155ced4ddcb4097134ff3c332f>
    <SharedWithUsers xmlns="44bb281b-c0de-47bd-8bee-9ffeff93e092">
      <UserInfo>
        <DisplayName>Little, Michael M (GSFC-6060)</DisplayName>
        <AccountId>19</AccountId>
        <AccountType/>
      </UserInfo>
      <UserInfo>
        <DisplayName>Carriere, Laura E. (GSFC-6062)</DisplayName>
        <AccountId>16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77B7ADCBD8FA45913D15B65B244BD5" ma:contentTypeVersion="13" ma:contentTypeDescription="Create a new document." ma:contentTypeScope="" ma:versionID="ae94c3329bd0ce1f90a0dcab5fc502e3">
  <xsd:schema xmlns:xsd="http://www.w3.org/2001/XMLSchema" xmlns:xs="http://www.w3.org/2001/XMLSchema" xmlns:p="http://schemas.microsoft.com/office/2006/metadata/properties" xmlns:ns2="a2e724be-05b9-4f20-b248-a441b308f8d8" xmlns:ns3="44bb281b-c0de-47bd-8bee-9ffeff93e092" xmlns:ns4="d900e117-17a0-4b24-9e47-511ef1d02c43" targetNamespace="http://schemas.microsoft.com/office/2006/metadata/properties" ma:root="true" ma:fieldsID="df5187271714463c5c8668e6f3ee1470" ns2:_="" ns3:_="" ns4:_="">
    <xsd:import namespace="a2e724be-05b9-4f20-b248-a441b308f8d8"/>
    <xsd:import namespace="44bb281b-c0de-47bd-8bee-9ffeff93e092"/>
    <xsd:import namespace="d900e117-17a0-4b24-9e47-511ef1d02c4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e724be-05b9-4f20-b248-a441b308f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0fb68aea-d2ee-4a6c-85e6-e4b5686e96e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4bb281b-c0de-47bd-8bee-9ffeff93e09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00e117-17a0-4b24-9e47-511ef1d02c43"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7f0d25a-5fa3-42c7-a76b-57ce3e7881b4}" ma:internalName="TaxCatchAll" ma:showField="CatchAllData" ma:web="44bb281b-c0de-47bd-8bee-9ffeff93e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3104A1-2918-463D-A8D6-2EAEA72CA272}">
  <ds:schemaRefs>
    <ds:schemaRef ds:uri="http://schemas.microsoft.com/office/2006/metadata/properties"/>
    <ds:schemaRef ds:uri="http://schemas.microsoft.com/office/infopath/2007/PartnerControls"/>
    <ds:schemaRef ds:uri="d900e117-17a0-4b24-9e47-511ef1d02c43"/>
    <ds:schemaRef ds:uri="4b9e2a60-08cc-4b07-bcb6-f76d874a386e"/>
    <ds:schemaRef ds:uri="fe52e441-688d-47fd-93f6-da5419318f0f"/>
    <ds:schemaRef ds:uri="a2e724be-05b9-4f20-b248-a441b308f8d8"/>
    <ds:schemaRef ds:uri="44bb281b-c0de-47bd-8bee-9ffeff93e092"/>
  </ds:schemaRefs>
</ds:datastoreItem>
</file>

<file path=customXml/itemProps2.xml><?xml version="1.0" encoding="utf-8"?>
<ds:datastoreItem xmlns:ds="http://schemas.openxmlformats.org/officeDocument/2006/customXml" ds:itemID="{F8A40FF7-743A-491A-A6B3-2343FA9AABDA}">
  <ds:schemaRefs>
    <ds:schemaRef ds:uri="http://schemas.microsoft.com/sharepoint/v3/contenttype/forms"/>
  </ds:schemaRefs>
</ds:datastoreItem>
</file>

<file path=customXml/itemProps3.xml><?xml version="1.0" encoding="utf-8"?>
<ds:datastoreItem xmlns:ds="http://schemas.openxmlformats.org/officeDocument/2006/customXml" ds:itemID="{CF9D7156-0EC3-4201-A354-0B651FA76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e724be-05b9-4f20-b248-a441b308f8d8"/>
    <ds:schemaRef ds:uri="44bb281b-c0de-47bd-8bee-9ffeff93e092"/>
    <ds:schemaRef ds:uri="d900e117-17a0-4b24-9e47-511ef1d02c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{1277301E-E017-A34D-90C2-0F08B562CB3E}tf10001120</Template>
  <TotalTime>62635</TotalTime>
  <Words>1326</Words>
  <Application>Microsoft Macintosh PowerPoint</Application>
  <PresentationFormat>On-screen Show (16:9)</PresentationFormat>
  <Paragraphs>200</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55 Helvetica Roman</vt:lpstr>
      <vt:lpstr>Arial</vt:lpstr>
      <vt:lpstr>Calibri</vt:lpstr>
      <vt:lpstr>Gill Sans MT</vt:lpstr>
      <vt:lpstr>Times New Roman</vt:lpstr>
      <vt:lpstr>Wingdings</vt:lpstr>
      <vt:lpstr>Parcel</vt:lpstr>
      <vt:lpstr>ASSERT: A Software Suite for Earth-systems Regression Testing  Summer 2023 Internship</vt:lpstr>
      <vt:lpstr>Background</vt:lpstr>
      <vt:lpstr>Regression Testing</vt:lpstr>
      <vt:lpstr>About ASSERT</vt:lpstr>
      <vt:lpstr>Project Responsibilities</vt:lpstr>
      <vt:lpstr>Infrastructure I</vt:lpstr>
      <vt:lpstr>Preparation</vt:lpstr>
      <vt:lpstr>Directory Structure I</vt:lpstr>
      <vt:lpstr>Directory Structure II</vt:lpstr>
      <vt:lpstr>Functionality</vt:lpstr>
      <vt:lpstr>Infrastructure II</vt:lpstr>
      <vt:lpstr>Level 1: General Classes</vt:lpstr>
      <vt:lpstr>Level 2: Class Family Trees</vt:lpstr>
      <vt:lpstr>Level 3: Model-Specific Classes</vt:lpstr>
      <vt:lpstr>Demonstration</vt:lpstr>
      <vt:lpstr>Conclusion</vt:lpstr>
      <vt:lpstr>Next StePs </vt:lpstr>
      <vt:lpstr>Challenges </vt:lpstr>
      <vt:lpstr>References and Acknowledgements</vt:lpstr>
      <vt:lpstr>Thank You</vt:lpstr>
    </vt:vector>
  </TitlesOfParts>
  <Manager/>
  <Company>LMIT ODIN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Page with  no NASA imagery  </dc:title>
  <dc:subject/>
  <dc:creator>LMIT ODIN</dc:creator>
  <cp:keywords/>
  <dc:description/>
  <cp:lastModifiedBy>Deon Kouatchou-Ngongang</cp:lastModifiedBy>
  <cp:revision>501</cp:revision>
  <cp:lastPrinted>2017-02-16T14:53:53Z</cp:lastPrinted>
  <dcterms:created xsi:type="dcterms:W3CDTF">2011-09-08T22:53:54Z</dcterms:created>
  <dcterms:modified xsi:type="dcterms:W3CDTF">2023-08-04T17:45:18Z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TC062562941033</vt:lpwstr>
  </property>
  <property fmtid="{D5CDD505-2E9C-101B-9397-08002B2CF9AE}" pid="3" name="ContentTypeId">
    <vt:lpwstr>0x010100D977B7ADCBD8FA45913D15B65B244BD5</vt:lpwstr>
  </property>
  <property fmtid="{D5CDD505-2E9C-101B-9397-08002B2CF9AE}" pid="4" name="MediaServiceImageTags">
    <vt:lpwstr/>
  </property>
</Properties>
</file>